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6" r:id="rId2"/>
    <p:sldId id="271" r:id="rId3"/>
    <p:sldId id="257" r:id="rId4"/>
    <p:sldId id="269" r:id="rId5"/>
    <p:sldId id="270" r:id="rId6"/>
    <p:sldId id="258" r:id="rId7"/>
    <p:sldId id="259" r:id="rId8"/>
    <p:sldId id="260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4656" autoAdjust="0"/>
    <p:restoredTop sz="94709" autoAdjust="0"/>
  </p:normalViewPr>
  <p:slideViewPr>
    <p:cSldViewPr>
      <p:cViewPr varScale="1">
        <p:scale>
          <a:sx n="41" d="100"/>
          <a:sy n="41" d="100"/>
        </p:scale>
        <p:origin x="-7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E969DB-2EF9-3541-B65E-FFBFFBAC7B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245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9A8D6-D86B-2741-883B-0ADE4A85DE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22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AF20B-BD81-5C46-8960-3B18DC400B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22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E61F0-CD69-8946-B3A8-783DB52D2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83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B1D9B-F022-0F4B-8DD3-F213CCDD73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71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5B42F-083E-8242-92F4-5FE83E6958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76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F1117-D66F-AB45-9811-A936602DD1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62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A55C1-10E2-8A47-B609-83D45355D0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26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941F0-F7CC-FD45-BAB6-1136D4EF8B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5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F11D9-E73B-E54F-9B41-1F94DC53CA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819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6AF4F-4771-5A4E-BAAC-81D0D513E5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94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19B93-C1A6-4844-8480-259C23E7BC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84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8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CD4AB0-09ED-F44A-9821-9682D9F2670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, 17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, 18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Century Social History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5257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Suspects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Unmarried women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Widows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midwives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Reasons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High religious anxiety / religious wars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Increased local control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Influence of magic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Decline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Rise of the Enlightenment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End of religious wars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2293" name="Picture 5" descr="WitchSabbath-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357505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The European Witch Craze (1500-1650)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Craze?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Attempts to maintain old traditions and culture, even among the learned</a:t>
            </a:r>
          </a:p>
          <a:p>
            <a:r>
              <a:rPr lang="en-US" dirty="0" smtClean="0"/>
              <a:t>“Cunning folk” and the use of magic</a:t>
            </a:r>
          </a:p>
          <a:p>
            <a:r>
              <a:rPr lang="en-US" dirty="0" smtClean="0"/>
              <a:t>Influence of the clergy</a:t>
            </a:r>
          </a:p>
          <a:p>
            <a:pPr lvl="3"/>
            <a:r>
              <a:rPr lang="en-US" dirty="0" smtClean="0"/>
              <a:t>Encouragement to fear demons</a:t>
            </a:r>
          </a:p>
          <a:p>
            <a:r>
              <a:rPr lang="en-US" dirty="0" smtClean="0"/>
              <a:t>Fueled by misogyny </a:t>
            </a:r>
          </a:p>
          <a:p>
            <a:pPr lvl="3"/>
            <a:r>
              <a:rPr lang="en-US" dirty="0" smtClean="0"/>
              <a:t>Women were challenging the old order, men used this as a way to push back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Witchcraft Persecutions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589146" cy="5463199"/>
          </a:xfrm>
          <a:prstGeom prst="rect">
            <a:avLst/>
          </a:prstGeom>
          <a:noFill/>
          <a:ln w="57150" cmpd="thickThin">
            <a:solidFill>
              <a:srgbClr val="65A35B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09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end of today you should be able to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changes occurred in marriage and the family in the course of the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What was life like for children and how did attitudes toward children evolve</a:t>
            </a:r>
          </a:p>
          <a:p>
            <a:r>
              <a:rPr lang="en-US" dirty="0" smtClean="0"/>
              <a:t>What did people eat and how did changes in diet and medical care affect people.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Marriage and the Family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Family Structure: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Nuclear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Marriage age: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Late 20s (economics)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Community regulation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Premarital Sex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Common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But low illegitimacy rates (1700-1750)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Community </a:t>
            </a:r>
            <a:r>
              <a:rPr lang="en-US" sz="1600" dirty="0" smtClean="0"/>
              <a:t>controls and pressure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Birth Control</a:t>
            </a:r>
          </a:p>
          <a:p>
            <a:pPr lvl="2">
              <a:lnSpc>
                <a:spcPct val="90000"/>
              </a:lnSpc>
            </a:pPr>
            <a:r>
              <a:rPr lang="en-US" sz="1800" i="1" dirty="0"/>
              <a:t>Coitus </a:t>
            </a:r>
            <a:r>
              <a:rPr lang="en-US" sz="1800" i="1" dirty="0" err="1"/>
              <a:t>Interruptus</a:t>
            </a:r>
            <a:endParaRPr lang="en-US" sz="1800" i="1" dirty="0"/>
          </a:p>
          <a:p>
            <a:pPr lvl="2">
              <a:lnSpc>
                <a:spcPct val="90000"/>
              </a:lnSpc>
            </a:pPr>
            <a:r>
              <a:rPr lang="ja-JP" altLang="en-US" sz="1800">
                <a:latin typeface="Arial"/>
              </a:rPr>
              <a:t>“</a:t>
            </a:r>
            <a:r>
              <a:rPr lang="en-US" sz="1800" dirty="0"/>
              <a:t>mechanical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 dirty="0"/>
              <a:t> means (condoms)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Illegitimacy Explosion (1750-1850)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Cottage Industry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Urbanization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Marry for love</a:t>
            </a:r>
            <a:endParaRPr lang="en-US" sz="2000" dirty="0"/>
          </a:p>
        </p:txBody>
      </p:sp>
      <p:pic>
        <p:nvPicPr>
          <p:cNvPr id="4101" name="Picture 5" descr="allan-the_pennywedding1795.jpg"/>
          <p:cNvPicPr>
            <a:picLocks noChangeAspect="1" noChangeArrowheads="1"/>
          </p:cNvPicPr>
          <p:nvPr/>
        </p:nvPicPr>
        <p:blipFill>
          <a:blip r:embed="rId2" cstate="print">
            <a:lum bright="-18000" contrast="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429000" cy="25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Father head of the household</a:t>
            </a:r>
          </a:p>
          <a:p>
            <a:pPr lvl="3"/>
            <a:r>
              <a:rPr lang="en-US" dirty="0" smtClean="0"/>
              <a:t>Death often brought disaster</a:t>
            </a:r>
          </a:p>
          <a:p>
            <a:pPr lvl="3"/>
            <a:r>
              <a:rPr lang="en-US" dirty="0" smtClean="0"/>
              <a:t>Quick remarriage</a:t>
            </a:r>
          </a:p>
          <a:p>
            <a:pPr lvl="4"/>
            <a:r>
              <a:rPr lang="en-US" dirty="0" smtClean="0"/>
              <a:t>Rise of “step” children</a:t>
            </a:r>
          </a:p>
          <a:p>
            <a:r>
              <a:rPr lang="en-US" dirty="0" smtClean="0"/>
              <a:t>Everyone in the household worked</a:t>
            </a:r>
          </a:p>
          <a:p>
            <a:pPr lvl="3"/>
            <a:r>
              <a:rPr lang="en-US" dirty="0" smtClean="0"/>
              <a:t>Women maintained the household</a:t>
            </a:r>
          </a:p>
          <a:p>
            <a:pPr lvl="3"/>
            <a:r>
              <a:rPr lang="en-US" dirty="0" smtClean="0"/>
              <a:t>For women, marriage was an economic necessity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during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Marriage was a necessity</a:t>
            </a:r>
          </a:p>
          <a:p>
            <a:pPr lvl="1"/>
            <a:r>
              <a:rPr lang="en-US" dirty="0" smtClean="0"/>
              <a:t>Survival would be very difficult without it</a:t>
            </a:r>
          </a:p>
          <a:p>
            <a:pPr lvl="1"/>
            <a:r>
              <a:rPr lang="en-US" dirty="0" smtClean="0"/>
              <a:t>There was little value for a women at home</a:t>
            </a:r>
          </a:p>
          <a:p>
            <a:pPr lvl="3"/>
            <a:r>
              <a:rPr lang="en-US" dirty="0" smtClean="0"/>
              <a:t>Migration would be made </a:t>
            </a:r>
            <a:r>
              <a:rPr lang="en-US" dirty="0" err="1" smtClean="0"/>
              <a:t>bc</a:t>
            </a:r>
            <a:r>
              <a:rPr lang="en-US" dirty="0" smtClean="0"/>
              <a:t> of need for dowry</a:t>
            </a:r>
          </a:p>
          <a:p>
            <a:pPr lvl="5"/>
            <a:r>
              <a:rPr lang="en-US" dirty="0" smtClean="0"/>
              <a:t>Would take as many as 10 years to accumulate</a:t>
            </a:r>
          </a:p>
          <a:p>
            <a:pPr lvl="7"/>
            <a:r>
              <a:rPr lang="en-US" dirty="0" smtClean="0"/>
              <a:t>What is the effect in terms of marriage?</a:t>
            </a:r>
          </a:p>
          <a:p>
            <a:r>
              <a:rPr lang="en-US" dirty="0" smtClean="0"/>
              <a:t>Many served as wet-nurses</a:t>
            </a:r>
          </a:p>
          <a:p>
            <a:pPr lvl="1"/>
            <a:r>
              <a:rPr lang="en-US" dirty="0" smtClean="0"/>
              <a:t>The use of wet nurses was a necessity for both the mother and the wet nurse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Children and Education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More formal education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(post-1750)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Led by Prussia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Infanticide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Birth not always welcome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ja-JP" altLang="en-US" sz="2400">
                <a:latin typeface="Arial"/>
              </a:rPr>
              <a:t>“</a:t>
            </a:r>
            <a:r>
              <a:rPr lang="en-US" sz="2400" dirty="0"/>
              <a:t>Overlaying</a:t>
            </a:r>
            <a:r>
              <a:rPr lang="ja-JP" altLang="en-US" sz="2400">
                <a:latin typeface="Arial"/>
              </a:rPr>
              <a:t>”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Foundling Homes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1/3 of all babies in Paris by 1750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50-90% mortality rate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Attitude towards children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Pre-1750: indifference, discipline </a:t>
            </a:r>
          </a:p>
          <a:p>
            <a:pPr lvl="2">
              <a:lnSpc>
                <a:spcPct val="80000"/>
              </a:lnSpc>
            </a:pPr>
            <a:r>
              <a:rPr lang="ja-JP" altLang="en-US" sz="2000">
                <a:latin typeface="Arial"/>
              </a:rPr>
              <a:t>“</a:t>
            </a:r>
            <a:r>
              <a:rPr lang="en-US" sz="2000" dirty="0"/>
              <a:t>Spare the rod, spoil the child</a:t>
            </a:r>
            <a:r>
              <a:rPr lang="ja-JP" altLang="en-US" sz="2000">
                <a:latin typeface="Arial"/>
              </a:rPr>
              <a:t>”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Post-1750: more caring and nurturing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Rousseau, </a:t>
            </a:r>
            <a:r>
              <a:rPr lang="en-US" sz="2000" i="1" dirty="0"/>
              <a:t>Emile</a:t>
            </a:r>
          </a:p>
        </p:txBody>
      </p:sp>
      <p:pic>
        <p:nvPicPr>
          <p:cNvPr id="5125" name="Picture 5" descr="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275431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Food and Medicine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3886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Diet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BREAD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Poor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Vegetables and bread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The Potato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Upper Class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Meat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No vegetables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Northern Europe ate better than Southern</a:t>
            </a:r>
          </a:p>
          <a:p>
            <a:pPr>
              <a:lnSpc>
                <a:spcPct val="80000"/>
              </a:lnSpc>
            </a:pPr>
            <a:r>
              <a:rPr lang="en-US" sz="2400"/>
              <a:t>Medicine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Purging and bleeding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No sanitation</a:t>
            </a:r>
          </a:p>
          <a:p>
            <a:pPr>
              <a:lnSpc>
                <a:spcPct val="80000"/>
              </a:lnSpc>
            </a:pPr>
            <a:r>
              <a:rPr lang="en-US" sz="2400"/>
              <a:t>Hospitals and Institutions</a:t>
            </a:r>
          </a:p>
          <a:p>
            <a:pPr>
              <a:lnSpc>
                <a:spcPct val="80000"/>
              </a:lnSpc>
            </a:pPr>
            <a:r>
              <a:rPr lang="en-US" sz="2400"/>
              <a:t>Smallpox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Lady Montague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Edward Jenner</a:t>
            </a:r>
          </a:p>
        </p:txBody>
      </p:sp>
      <p:pic>
        <p:nvPicPr>
          <p:cNvPr id="6149" name="Picture 5" descr="sc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62450" y="2057400"/>
            <a:ext cx="478155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Religion and Popular Culture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dirty="0"/>
              <a:t>Religious Revival</a:t>
            </a:r>
          </a:p>
          <a:p>
            <a:pPr lvl="1"/>
            <a:r>
              <a:rPr lang="en-US" dirty="0"/>
              <a:t>Pietism</a:t>
            </a:r>
          </a:p>
          <a:p>
            <a:pPr lvl="2"/>
            <a:r>
              <a:rPr lang="en-US" dirty="0" smtClean="0"/>
              <a:t>Newfound religious vigor</a:t>
            </a:r>
          </a:p>
          <a:p>
            <a:pPr lvl="2"/>
            <a:r>
              <a:rPr lang="en-US" dirty="0" smtClean="0"/>
              <a:t>Very </a:t>
            </a:r>
            <a:r>
              <a:rPr lang="en-US" dirty="0"/>
              <a:t>evangelical</a:t>
            </a:r>
          </a:p>
          <a:p>
            <a:pPr lvl="2"/>
            <a:r>
              <a:rPr lang="en-US" dirty="0"/>
              <a:t>Wesley and Methodism</a:t>
            </a:r>
          </a:p>
          <a:p>
            <a:pPr lvl="2"/>
            <a:r>
              <a:rPr lang="en-US" dirty="0"/>
              <a:t>Catholic Piety</a:t>
            </a:r>
          </a:p>
          <a:p>
            <a:pPr lvl="3"/>
            <a:r>
              <a:rPr lang="en-US" dirty="0"/>
              <a:t>Festivals</a:t>
            </a:r>
          </a:p>
          <a:p>
            <a:r>
              <a:rPr lang="en-US" dirty="0"/>
              <a:t>Carnival</a:t>
            </a:r>
          </a:p>
          <a:p>
            <a:pPr lvl="1"/>
            <a:r>
              <a:rPr lang="en-US" dirty="0"/>
              <a:t>Outlet for social frustration</a:t>
            </a:r>
          </a:p>
          <a:p>
            <a:r>
              <a:rPr lang="en-US" dirty="0"/>
              <a:t>Entertainment</a:t>
            </a:r>
          </a:p>
          <a:p>
            <a:pPr lvl="1"/>
            <a:r>
              <a:rPr lang="en-US" dirty="0"/>
              <a:t>Blood sports</a:t>
            </a:r>
          </a:p>
        </p:txBody>
      </p:sp>
      <p:pic>
        <p:nvPicPr>
          <p:cNvPr id="7173" name="Picture 5" descr="Wesley_John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2717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Witchcraft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 err="1"/>
              <a:t>Malleus</a:t>
            </a:r>
            <a:r>
              <a:rPr lang="en-US" i="1" dirty="0"/>
              <a:t> </a:t>
            </a:r>
            <a:r>
              <a:rPr lang="en-US" i="1" dirty="0" err="1"/>
              <a:t>Maleficarum</a:t>
            </a:r>
            <a:r>
              <a:rPr lang="en-US" dirty="0"/>
              <a:t> (1486)</a:t>
            </a:r>
          </a:p>
          <a:p>
            <a:pPr lvl="1">
              <a:buFontTx/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7" name="Picture 5" descr="cz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3144838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389</Words>
  <Application>Microsoft Office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16th, 17th, 18th Century Social History</vt:lpstr>
      <vt:lpstr>By the end of today you should be able to answer</vt:lpstr>
      <vt:lpstr>Marriage and the Family</vt:lpstr>
      <vt:lpstr>Family Economy</vt:lpstr>
      <vt:lpstr>Women during 18th century</vt:lpstr>
      <vt:lpstr>Children and Education</vt:lpstr>
      <vt:lpstr>Food and Medicine</vt:lpstr>
      <vt:lpstr>Religion and Popular Culture</vt:lpstr>
      <vt:lpstr>Witchcraft</vt:lpstr>
      <vt:lpstr>The European Witch Craze (1500-1650)</vt:lpstr>
      <vt:lpstr>Why the Craze?</vt:lpstr>
      <vt:lpstr>Witchcraft Persecutions</vt:lpstr>
    </vt:vector>
  </TitlesOfParts>
  <Company>Case Western Reserve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18th Century Social History</dc:title>
  <dc:creator>greta dishong</dc:creator>
  <cp:lastModifiedBy>Jerry</cp:lastModifiedBy>
  <cp:revision>14</cp:revision>
  <dcterms:created xsi:type="dcterms:W3CDTF">2007-10-30T23:35:17Z</dcterms:created>
  <dcterms:modified xsi:type="dcterms:W3CDTF">2012-11-05T14:14:03Z</dcterms:modified>
</cp:coreProperties>
</file>