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4" r:id="rId17"/>
    <p:sldId id="270" r:id="rId18"/>
    <p:sldId id="271" r:id="rId19"/>
    <p:sldId id="277" r:id="rId20"/>
    <p:sldId id="273" r:id="rId21"/>
    <p:sldId id="276" r:id="rId22"/>
    <p:sldId id="275" r:id="rId23"/>
    <p:sldId id="278" r:id="rId24"/>
    <p:sldId id="279" r:id="rId25"/>
    <p:sldId id="280" r:id="rId26"/>
    <p:sldId id="281" r:id="rId27"/>
    <p:sldId id="284" r:id="rId28"/>
    <p:sldId id="283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589AC1-981C-4D8A-9E43-BD34459806A4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992654-F578-45BD-82F5-FDDDEAE40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rry\Downloads\Alexander%20the%20Great%20Biography.mp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Foundation of European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Conflict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r>
              <a:rPr lang="en-US" b="1" dirty="0" smtClean="0"/>
              <a:t>The Peloponnesian War</a:t>
            </a:r>
          </a:p>
          <a:p>
            <a:pPr lvl="1"/>
            <a:r>
              <a:rPr lang="en-US" dirty="0" smtClean="0"/>
              <a:t>Athens’ growing power led to resentment within other city states, including Sparta</a:t>
            </a:r>
          </a:p>
          <a:p>
            <a:pPr lvl="1"/>
            <a:r>
              <a:rPr lang="en-US" dirty="0" smtClean="0"/>
              <a:t>The Greek city states broke off into two different groups</a:t>
            </a:r>
          </a:p>
          <a:p>
            <a:pPr lvl="1"/>
            <a:r>
              <a:rPr lang="en-US" dirty="0" smtClean="0"/>
              <a:t>Sparta, with the help of Persia, defeated Athens</a:t>
            </a:r>
          </a:p>
          <a:p>
            <a:pPr lvl="2"/>
            <a:r>
              <a:rPr lang="en-US" i="1" dirty="0" smtClean="0"/>
              <a:t>What is the significance of Persia helping Sparta?</a:t>
            </a:r>
            <a:endParaRPr lang="en-US" i="1" dirty="0"/>
          </a:p>
        </p:txBody>
      </p:sp>
      <p:pic>
        <p:nvPicPr>
          <p:cNvPr id="22530" name="Picture 2" descr="http://upload.wikimedia.org/wikipedia/commons/thumb/a/a9/Peloponnesian_war_alliances_431_BC.png/300px-Peloponnesian_war_alliances_431_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38"/>
            <a:ext cx="4267200" cy="661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from Chaos to Culture: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Culture in Ancient Greece and its Impact on Future Europe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what you already know, what is Ancient Greece known for?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of the ideas that we hold about society today hold their roots in ancient Greek philosophy</a:t>
            </a:r>
          </a:p>
          <a:p>
            <a:pPr lvl="1"/>
            <a:r>
              <a:rPr lang="en-US" dirty="0" smtClean="0"/>
              <a:t>Greek philosophers used </a:t>
            </a:r>
            <a:r>
              <a:rPr lang="en-US" b="1" dirty="0" smtClean="0"/>
              <a:t>logic (rational thinking) </a:t>
            </a:r>
            <a:r>
              <a:rPr lang="en-US" dirty="0" smtClean="0"/>
              <a:t>and </a:t>
            </a:r>
            <a:r>
              <a:rPr lang="en-US" b="1" dirty="0" smtClean="0"/>
              <a:t>rhetoric (the art of skillful speaking) </a:t>
            </a:r>
            <a:r>
              <a:rPr lang="en-US" dirty="0" smtClean="0"/>
              <a:t>in order to figure out answers to the questions that surrounded them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Socrates, Plato, and Aristotle were 3 of the most famous philosophers that revolutionized European thinking for centuries.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Philosophers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upload.wikimedia.org/wikipedia/commons/thumb/a/a4/Socrates_Louvre.jpg/220px-Socrates_Louv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2095500" cy="2790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Socrates</a:t>
            </a:r>
            <a:endParaRPr lang="en-US" dirty="0"/>
          </a:p>
        </p:txBody>
      </p:sp>
      <p:pic>
        <p:nvPicPr>
          <p:cNvPr id="29700" name="Picture 4" descr="http://upload.wikimedia.org/wikipedia/commons/thumb/8/88/Plato_Silanion_Musei_Capitolini_MC1377.jpg/220px-Plato_Silanion_Musei_Capitolini_MC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20955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Plato</a:t>
            </a:r>
            <a:endParaRPr lang="en-US" dirty="0"/>
          </a:p>
        </p:txBody>
      </p:sp>
      <p:pic>
        <p:nvPicPr>
          <p:cNvPr id="29702" name="Picture 6" descr="http://upload.wikimedia.org/wikipedia/commons/thumb/a/ae/Aristotle_Altemps_Inv8575.jpg/220px-Aristotle_Altemps_Inv8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95400"/>
            <a:ext cx="2095500" cy="28003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464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Aristotle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Architecture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486400"/>
            <a:ext cx="7772400" cy="533400"/>
          </a:xfrm>
        </p:spPr>
        <p:txBody>
          <a:bodyPr/>
          <a:lstStyle/>
          <a:p>
            <a:r>
              <a:rPr lang="en-US" dirty="0" smtClean="0"/>
              <a:t>What is the similarity?</a:t>
            </a:r>
            <a:endParaRPr lang="en-US" dirty="0"/>
          </a:p>
        </p:txBody>
      </p:sp>
      <p:pic>
        <p:nvPicPr>
          <p:cNvPr id="4098" name="Picture 2" descr="http://employees.oneonta.edu/farberas/arth/images/109images/greek_archaic_classical/architecture/hephaes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978400" cy="3733800"/>
          </a:xfrm>
          <a:prstGeom prst="rect">
            <a:avLst/>
          </a:prstGeom>
          <a:noFill/>
        </p:spPr>
      </p:pic>
      <p:pic>
        <p:nvPicPr>
          <p:cNvPr id="4100" name="Picture 4" descr="http://havoc20.files.wordpress.com/2011/02/white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724275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5943600"/>
            <a:ext cx="7772400" cy="685800"/>
          </a:xfrm>
        </p:spPr>
        <p:txBody>
          <a:bodyPr/>
          <a:lstStyle/>
          <a:p>
            <a:r>
              <a:rPr lang="en-US" dirty="0" smtClean="0"/>
              <a:t>460 BCE Almost 2500 years old. Made of Bronze</a:t>
            </a:r>
            <a:endParaRPr lang="en-US" dirty="0"/>
          </a:p>
        </p:txBody>
      </p:sp>
      <p:pic>
        <p:nvPicPr>
          <p:cNvPr id="31746" name="Picture 2" descr="File:Netuno1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4672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 and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Tragedies: </a:t>
            </a:r>
            <a:r>
              <a:rPr lang="en-US" dirty="0" smtClean="0"/>
              <a:t>plays that told stories of human suffering that usually ended in disaster.</a:t>
            </a:r>
          </a:p>
          <a:p>
            <a:pPr lvl="1"/>
            <a:r>
              <a:rPr lang="en-US" dirty="0" smtClean="0"/>
              <a:t>Why would these kind of stories be written?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Comedies: </a:t>
            </a:r>
            <a:r>
              <a:rPr lang="en-US" dirty="0" smtClean="0"/>
              <a:t>Humorous plays that mocked people or customs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dave1stuff.files.wordpress.com/2009/05/1107_31_344_2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476750" cy="2952751"/>
          </a:xfrm>
          <a:prstGeom prst="rect">
            <a:avLst/>
          </a:prstGeom>
          <a:noFill/>
        </p:spPr>
      </p:pic>
      <p:pic>
        <p:nvPicPr>
          <p:cNvPr id="23556" name="Picture 4" descr="http://chzhistoriclols.files.wordpress.com/2011/08/funny-pictures-history-untitl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581400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notebooks, write 2-3 sentences explaining what it takes to be remembered as “great”.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some of the causes of war in the world today? Write 3-4 sentences explaining your answer in your notebook.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Consolidation of the Greek City States and age of Empire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Alexander the Great and the Hellenistic Age of Greece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“Hellenistic” age in Greece refers to the time of Alexander and the time during which Greece was an “empire”</a:t>
            </a:r>
          </a:p>
          <a:p>
            <a:pPr lvl="1"/>
            <a:r>
              <a:rPr lang="en-US" dirty="0" smtClean="0"/>
              <a:t>What does it mean to be an “empire?”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“</a:t>
            </a:r>
            <a:r>
              <a:rPr lang="en-US" i="1" dirty="0" smtClean="0"/>
              <a:t>Hellenic” </a:t>
            </a:r>
            <a:r>
              <a:rPr lang="en-US" dirty="0" smtClean="0"/>
              <a:t> age in Greece refers to the time </a:t>
            </a:r>
            <a:r>
              <a:rPr lang="en-US" b="1" dirty="0" smtClean="0"/>
              <a:t>before </a:t>
            </a:r>
            <a:r>
              <a:rPr lang="en-US" dirty="0" smtClean="0"/>
              <a:t>Alexander the Great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Alexander the Great created a large empire and spread Greek culture throughout the region</a:t>
            </a:r>
          </a:p>
          <a:p>
            <a:endParaRPr lang="en-US" dirty="0" smtClean="0"/>
          </a:p>
          <a:p>
            <a:r>
              <a:rPr lang="en-US" dirty="0" smtClean="0"/>
              <a:t>Alexander’s unified civilization allowed for the flow of ideas to spread throughout Europe, eventually influencing all of the future civilizations that would develop.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Phillip of Macedonia</a:t>
            </a:r>
          </a:p>
          <a:p>
            <a:r>
              <a:rPr lang="en-US" dirty="0" smtClean="0"/>
              <a:t>Alexander the Great</a:t>
            </a:r>
          </a:p>
          <a:p>
            <a:r>
              <a:rPr lang="en-US" dirty="0" smtClean="0"/>
              <a:t>Hellenistic Civilization</a:t>
            </a:r>
          </a:p>
          <a:p>
            <a:r>
              <a:rPr lang="en-US" dirty="0" err="1" smtClean="0"/>
              <a:t>Stocism</a:t>
            </a:r>
            <a:endParaRPr lang="en-US" dirty="0" smtClean="0"/>
          </a:p>
          <a:p>
            <a:r>
              <a:rPr lang="en-US" dirty="0" smtClean="0"/>
              <a:t>Fall of the Greek Empire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toward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Phillip of Macedonia </a:t>
            </a:r>
            <a:r>
              <a:rPr lang="en-US" dirty="0" smtClean="0"/>
              <a:t>came to power at a time when the rest of Greece was not at the peak of its power and influence</a:t>
            </a:r>
          </a:p>
          <a:p>
            <a:pPr lvl="2"/>
            <a:r>
              <a:rPr lang="en-US" i="1" dirty="0" smtClean="0"/>
              <a:t>Recall: What was occurring in Greece before this time?</a:t>
            </a:r>
          </a:p>
          <a:p>
            <a:endParaRPr lang="en-US" dirty="0" smtClean="0"/>
          </a:p>
          <a:p>
            <a:r>
              <a:rPr lang="en-US" dirty="0" smtClean="0"/>
              <a:t>Through cunning leadership, a strong army, and a bit of luck, Phillip was able to conquer all of Greece and set his eye on Persia but was assassinated before this goal could be reached.</a:t>
            </a:r>
          </a:p>
          <a:p>
            <a:endParaRPr lang="en-US" dirty="0" smtClean="0"/>
          </a:p>
          <a:p>
            <a:r>
              <a:rPr lang="en-US" dirty="0" smtClean="0"/>
              <a:t>Phillip’s son Alexander took over the throne after his death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20000" cy="304800"/>
          </a:xfrm>
        </p:spPr>
        <p:txBody>
          <a:bodyPr>
            <a:noAutofit/>
          </a:bodyPr>
          <a:lstStyle/>
          <a:p>
            <a:r>
              <a:rPr lang="en-US" sz="1200" dirty="0" smtClean="0"/>
              <a:t>https://www.youtube.com/watch?v=mdE-07GHnnc</a:t>
            </a:r>
            <a:endParaRPr lang="en-US" sz="1200" dirty="0"/>
          </a:p>
        </p:txBody>
      </p:sp>
      <p:pic>
        <p:nvPicPr>
          <p:cNvPr id="6" name="Alexander the Great Biography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Conquests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Alexander also benefitted from a bit of luck because he was able to conquer Persia when it was at its weakest. </a:t>
            </a:r>
          </a:p>
          <a:p>
            <a:endParaRPr lang="en-US" dirty="0" smtClean="0"/>
          </a:p>
          <a:p>
            <a:r>
              <a:rPr lang="en-US" dirty="0" smtClean="0"/>
              <a:t>Alexander’s Empire stretched to three different continents (Africa Europe and Asia) and allowed for the spread of different cultures across a tremendous tract of land.</a:t>
            </a:r>
          </a:p>
          <a:p>
            <a:endParaRPr lang="en-US" dirty="0" smtClean="0"/>
          </a:p>
          <a:p>
            <a:r>
              <a:rPr lang="en-US" dirty="0" smtClean="0"/>
              <a:t>Alexander died suddenly of a fever and his empire was eventually split in three.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Aegean Sea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04511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wall-maps.com/Classroom/HISTORY/EarlyEurope/EmpireOfAlex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915400" cy="6274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Alexander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 blending of cultures</a:t>
            </a:r>
          </a:p>
          <a:p>
            <a:pPr lvl="1"/>
            <a:r>
              <a:rPr lang="en-US" dirty="0" smtClean="0"/>
              <a:t>The empire extended through many different parts of the known world, leading to a blending of different customs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Spread of Hellenistic Culture</a:t>
            </a:r>
          </a:p>
          <a:p>
            <a:pPr lvl="1"/>
            <a:r>
              <a:rPr lang="en-US" b="1" dirty="0" smtClean="0"/>
              <a:t>Stoicism </a:t>
            </a:r>
            <a:r>
              <a:rPr lang="en-US" dirty="0" smtClean="0"/>
              <a:t>called for the need to avoid desires and disappointments by accepting calmly whatever life brought.</a:t>
            </a:r>
          </a:p>
          <a:p>
            <a:pPr lvl="2"/>
            <a:r>
              <a:rPr lang="en-US" i="1" dirty="0" smtClean="0"/>
              <a:t>Do you think this was an appropriate way to live at this time?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 for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Greek city-states grew, they developed different types of government, including an early form of democracy.</a:t>
            </a:r>
          </a:p>
          <a:p>
            <a:r>
              <a:rPr lang="en-US" dirty="0" smtClean="0"/>
              <a:t>Competition among the Greek city-states led to conflict.</a:t>
            </a:r>
          </a:p>
          <a:p>
            <a:r>
              <a:rPr lang="en-US" dirty="0" smtClean="0"/>
              <a:t>Greek thinkers, artists, an writers explored the nature of the universe and the place of people in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Greek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the death of Alexander, there was not a leader who could regain control of the entire empire, leading to a loss of power and influence.</a:t>
            </a:r>
          </a:p>
          <a:p>
            <a:endParaRPr lang="en-US" dirty="0" smtClean="0"/>
          </a:p>
          <a:p>
            <a:r>
              <a:rPr lang="en-US" dirty="0" smtClean="0"/>
              <a:t>By 130 BC, Rome had began to gain influence in areas where Greece formally reigned.</a:t>
            </a:r>
          </a:p>
          <a:p>
            <a:endParaRPr lang="en-US" dirty="0" smtClean="0"/>
          </a:p>
          <a:p>
            <a:r>
              <a:rPr lang="en-US" dirty="0" smtClean="0"/>
              <a:t>Rome would be the next </a:t>
            </a:r>
            <a:r>
              <a:rPr lang="en-US" smtClean="0"/>
              <a:t>great empire.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(Do not write them yet)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</a:p>
          <a:p>
            <a:r>
              <a:rPr lang="en-US" dirty="0" smtClean="0"/>
              <a:t>Aristocracy</a:t>
            </a:r>
          </a:p>
          <a:p>
            <a:r>
              <a:rPr lang="en-US" dirty="0" smtClean="0"/>
              <a:t>Oligarchy</a:t>
            </a:r>
          </a:p>
          <a:p>
            <a:r>
              <a:rPr lang="en-US" dirty="0" smtClean="0"/>
              <a:t>Democracy</a:t>
            </a:r>
          </a:p>
          <a:p>
            <a:r>
              <a:rPr lang="en-US" dirty="0" smtClean="0"/>
              <a:t>Persian Wars</a:t>
            </a:r>
          </a:p>
          <a:p>
            <a:r>
              <a:rPr lang="en-US" dirty="0" smtClean="0"/>
              <a:t>Logic</a:t>
            </a:r>
          </a:p>
          <a:p>
            <a:r>
              <a:rPr lang="en-US" dirty="0" smtClean="0"/>
              <a:t>Rhetoric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Greek Settlement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File:Aegean Sea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6045114" cy="6705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066800" y="2667000"/>
            <a:ext cx="3581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14800" y="2514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272463">
            <a:off x="2098072" y="3452298"/>
            <a:ext cx="1447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Minoan Civ.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133600"/>
            <a:ext cx="1600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Mycenaean Civ.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Overview of Early Greek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Minoans were an early civilization that focused on trade in order to grow and prosper</a:t>
            </a:r>
          </a:p>
          <a:p>
            <a:pPr lvl="1"/>
            <a:r>
              <a:rPr lang="en-US" dirty="0" smtClean="0"/>
              <a:t>Suddenly disappeared and archeologists are unsure why.</a:t>
            </a:r>
          </a:p>
          <a:p>
            <a:endParaRPr lang="en-US" dirty="0" smtClean="0"/>
          </a:p>
          <a:p>
            <a:r>
              <a:rPr lang="en-US" b="1" dirty="0" smtClean="0"/>
              <a:t>Mycenaean civilization was centered on the mainland where several city states were ruled by a single warrior-king</a:t>
            </a:r>
          </a:p>
          <a:p>
            <a:pPr lvl="1"/>
            <a:r>
              <a:rPr lang="en-US" b="1" dirty="0" smtClean="0"/>
              <a:t>Best known for the Trojan War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9762"/>
          </a:xfrm>
        </p:spPr>
        <p:txBody>
          <a:bodyPr>
            <a:noAutofit/>
          </a:bodyPr>
          <a:lstStyle/>
          <a:p>
            <a:r>
              <a:rPr lang="en-US" sz="2900" dirty="0" smtClean="0"/>
              <a:t>From Monarchy to Democracy: Government Transitions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The early Greek city states underwent many different forms of government depending on what their city state  needed to benefit the most.</a:t>
            </a:r>
          </a:p>
          <a:p>
            <a:pPr lvl="1"/>
            <a:r>
              <a:rPr lang="en-US" b="1" u="sng" dirty="0" smtClean="0"/>
              <a:t>Monarchy:  </a:t>
            </a:r>
          </a:p>
          <a:p>
            <a:pPr lvl="2"/>
            <a:r>
              <a:rPr lang="en-US" b="1" u="sng" dirty="0" smtClean="0"/>
              <a:t>power is centralized through a king or queen</a:t>
            </a:r>
          </a:p>
          <a:p>
            <a:pPr lvl="1"/>
            <a:r>
              <a:rPr lang="en-US" b="1" u="sng" dirty="0" smtClean="0"/>
              <a:t>Aristocracy:</a:t>
            </a:r>
          </a:p>
          <a:p>
            <a:pPr lvl="2"/>
            <a:r>
              <a:rPr lang="en-US" b="1" u="sng" dirty="0" smtClean="0"/>
              <a:t>The rule by a landowning elite. </a:t>
            </a:r>
            <a:r>
              <a:rPr lang="en-US" dirty="0" smtClean="0"/>
              <a:t>How did they gain power?</a:t>
            </a:r>
          </a:p>
          <a:p>
            <a:pPr lvl="1"/>
            <a:r>
              <a:rPr lang="en-US" b="1" u="sng" dirty="0" smtClean="0"/>
              <a:t>Oligarchy</a:t>
            </a:r>
          </a:p>
          <a:p>
            <a:pPr lvl="2"/>
            <a:r>
              <a:rPr lang="en-US" b="1" u="sng" dirty="0" smtClean="0"/>
              <a:t>Power is in the hands of a small powerful elite group of people, usually a business class</a:t>
            </a:r>
            <a:endParaRPr lang="en-US" u="sng" dirty="0" smtClean="0"/>
          </a:p>
          <a:p>
            <a:pPr lvl="1"/>
            <a:r>
              <a:rPr lang="en-US" b="1" u="sng" dirty="0" smtClean="0"/>
              <a:t>Democracy:</a:t>
            </a:r>
          </a:p>
          <a:p>
            <a:pPr lvl="2"/>
            <a:r>
              <a:rPr lang="en-US" b="1" u="sng" dirty="0" smtClean="0"/>
              <a:t>Government by the people</a:t>
            </a:r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Which of these forms of government do you feel is most effective?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contrasting 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3749040" cy="4572000"/>
          </a:xfrm>
        </p:spPr>
        <p:txBody>
          <a:bodyPr/>
          <a:lstStyle/>
          <a:p>
            <a:r>
              <a:rPr lang="en-US" dirty="0" smtClean="0"/>
              <a:t>Sparta: A military state which depended on warrior society in order to prosper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Athens: a city state that flourished in the arts and developed a limited democracy which allowed </a:t>
            </a:r>
            <a:r>
              <a:rPr lang="en-US" i="1" dirty="0" smtClean="0"/>
              <a:t>citizens </a:t>
            </a:r>
            <a:r>
              <a:rPr lang="en-US" dirty="0" smtClean="0"/>
              <a:t>to participate in government. </a:t>
            </a:r>
            <a:endParaRPr lang="en-US" dirty="0"/>
          </a:p>
        </p:txBody>
      </p:sp>
      <p:pic>
        <p:nvPicPr>
          <p:cNvPr id="19458" name="Picture 2" descr="http://images2.fanpop.com/image/photos/12200000/This-is-SPARTA-sparta-remixes-12260301-506-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876800" cy="4128170"/>
          </a:xfrm>
          <a:prstGeom prst="rect">
            <a:avLst/>
          </a:prstGeom>
          <a:noFill/>
        </p:spPr>
      </p:pic>
      <p:pic>
        <p:nvPicPr>
          <p:cNvPr id="19460" name="Picture 4" descr="http://4.bp.blogspot.com/_6K4an3_7Kkk/StD_6TIcAOI/AAAAAAAACJ4/pTRKA5dnnhc/s400/acropilis.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60489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Conflict in the Greek World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7772400" cy="4572000"/>
          </a:xfrm>
        </p:spPr>
        <p:txBody>
          <a:bodyPr/>
          <a:lstStyle/>
          <a:p>
            <a:r>
              <a:rPr lang="en-US" b="1" dirty="0" smtClean="0"/>
              <a:t>The Persian Wars (490 B.C.-479 B.C.) </a:t>
            </a:r>
            <a:r>
              <a:rPr lang="en-US" dirty="0" smtClean="0"/>
              <a:t>brought years of conflict into the previously prosperous Greek world.</a:t>
            </a:r>
          </a:p>
          <a:p>
            <a:pPr lvl="1"/>
            <a:r>
              <a:rPr lang="en-US" dirty="0" smtClean="0"/>
              <a:t>Some city states united to defeat the powerful Persians </a:t>
            </a:r>
          </a:p>
          <a:p>
            <a:pPr lvl="1"/>
            <a:r>
              <a:rPr lang="en-US" dirty="0" smtClean="0"/>
              <a:t>Athens came out as the most powerful city state in the Greek world and soon became the center of a new empire</a:t>
            </a:r>
          </a:p>
        </p:txBody>
      </p:sp>
      <p:pic>
        <p:nvPicPr>
          <p:cNvPr id="21506" name="Picture 2" descr="http://socsci.gulfcoast.edu/sramsey/images/greece_p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59559"/>
            <a:ext cx="4267200" cy="409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196</TotalTime>
  <Words>985</Words>
  <Application>Microsoft Office PowerPoint</Application>
  <PresentationFormat>On-screen Show (4:3)</PresentationFormat>
  <Paragraphs>119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Ancient Greece</vt:lpstr>
      <vt:lpstr>Bell Ringer:</vt:lpstr>
      <vt:lpstr>Main Ideas for Today’s Lecture</vt:lpstr>
      <vt:lpstr>Key Terms (Do not write them yet)</vt:lpstr>
      <vt:lpstr>Early Greek Settlement</vt:lpstr>
      <vt:lpstr>Brief Overview of Early Greek Civilization</vt:lpstr>
      <vt:lpstr>From Monarchy to Democracy: Government Transitions</vt:lpstr>
      <vt:lpstr>Two contrasting City States</vt:lpstr>
      <vt:lpstr>Conflict in the Greek World</vt:lpstr>
      <vt:lpstr>Conflict Continued</vt:lpstr>
      <vt:lpstr>Transition from Chaos to Culture:</vt:lpstr>
      <vt:lpstr>Review Question</vt:lpstr>
      <vt:lpstr>Greek Philosophy</vt:lpstr>
      <vt:lpstr>Greek Philosophers</vt:lpstr>
      <vt:lpstr>Architecture and Art</vt:lpstr>
      <vt:lpstr>Slide 16</vt:lpstr>
      <vt:lpstr>Poetry and Drama</vt:lpstr>
      <vt:lpstr>History!</vt:lpstr>
      <vt:lpstr>Bell Ringer</vt:lpstr>
      <vt:lpstr>Alexander the Great and the Hellenistic Age of Greece</vt:lpstr>
      <vt:lpstr>Clarification:</vt:lpstr>
      <vt:lpstr>Main Ideas</vt:lpstr>
      <vt:lpstr>Key Terms</vt:lpstr>
      <vt:lpstr>Path toward Civilization</vt:lpstr>
      <vt:lpstr>https://www.youtube.com/watch?v=mdE-07GHnnc</vt:lpstr>
      <vt:lpstr>Alexander’s Conquests</vt:lpstr>
      <vt:lpstr>Slide 27</vt:lpstr>
      <vt:lpstr>Slide 28</vt:lpstr>
      <vt:lpstr>Legacy of Alexander</vt:lpstr>
      <vt:lpstr>Fall of Greek Empire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Jerry</dc:creator>
  <cp:lastModifiedBy>Jerry</cp:lastModifiedBy>
  <cp:revision>25</cp:revision>
  <dcterms:created xsi:type="dcterms:W3CDTF">2012-09-06T02:37:27Z</dcterms:created>
  <dcterms:modified xsi:type="dcterms:W3CDTF">2012-09-19T02:36:22Z</dcterms:modified>
</cp:coreProperties>
</file>