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9" r:id="rId2"/>
    <p:sldId id="260" r:id="rId3"/>
    <p:sldId id="257" r:id="rId4"/>
    <p:sldId id="258" r:id="rId5"/>
    <p:sldId id="261" r:id="rId6"/>
    <p:sldId id="262" r:id="rId7"/>
    <p:sldId id="265" r:id="rId8"/>
    <p:sldId id="263" r:id="rId9"/>
    <p:sldId id="266" r:id="rId10"/>
    <p:sldId id="267" r:id="rId11"/>
    <p:sldId id="272" r:id="rId12"/>
    <p:sldId id="264" r:id="rId13"/>
    <p:sldId id="268" r:id="rId14"/>
    <p:sldId id="274" r:id="rId15"/>
    <p:sldId id="269" r:id="rId16"/>
    <p:sldId id="275" r:id="rId17"/>
    <p:sldId id="270" r:id="rId18"/>
    <p:sldId id="271" r:id="rId19"/>
    <p:sldId id="273" r:id="rId20"/>
    <p:sldId id="276" r:id="rId21"/>
    <p:sldId id="277" r:id="rId22"/>
    <p:sldId id="278" r:id="rId23"/>
    <p:sldId id="279" r:id="rId24"/>
    <p:sldId id="286" r:id="rId25"/>
    <p:sldId id="287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DEE7-A323-40E3-B082-9F27A6F4A8F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743E-FAA5-4D6E-9BDE-2861424B2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DCDE9-638C-4802-BC60-8F919968B770}" type="slidenum">
              <a:rPr lang="en-US"/>
              <a:pPr/>
              <a:t>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433E1F-7EE4-41B0-B0D1-93E540CA5E6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2E5ECB-2DDF-4660-AFE4-A36C7303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Downloads/HORRIBLE%20HISTORIES%20-%20Roman%20Toilets.flv" TargetMode="External"/><Relationship Id="rId2" Type="http://schemas.openxmlformats.org/officeDocument/2006/relationships/hyperlink" Target="../../../Downloads/The%20Roman%20Aqueducts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notebooks, write 3-4 sentences explaining what you already know about Rome and Roman history.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Patricians </a:t>
            </a:r>
            <a:r>
              <a:rPr lang="en-US" dirty="0" smtClean="0"/>
              <a:t>were part of the landholding upper class who initially held all of the power in the Roman Republic</a:t>
            </a:r>
          </a:p>
          <a:p>
            <a:pPr lvl="2"/>
            <a:r>
              <a:rPr lang="en-US" dirty="0" smtClean="0"/>
              <a:t>what form of government does this resemble?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Plebians</a:t>
            </a:r>
            <a:r>
              <a:rPr lang="en-US" b="1" dirty="0" smtClean="0"/>
              <a:t> </a:t>
            </a:r>
            <a:r>
              <a:rPr lang="en-US" dirty="0" smtClean="0"/>
              <a:t>were farmers, merchants, artists, and traders who made up most of the population. They fought hard to gain more rights and would eventually be allowed to sit in the senate</a:t>
            </a:r>
          </a:p>
          <a:p>
            <a:pPr lvl="2"/>
            <a:r>
              <a:rPr lang="en-US" b="1" dirty="0" smtClean="0"/>
              <a:t>Why is this important?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Senators </a:t>
            </a:r>
            <a:r>
              <a:rPr lang="en-US" dirty="0" smtClean="0"/>
              <a:t>were citizens who served in the governing body for life. They elected </a:t>
            </a:r>
            <a:r>
              <a:rPr lang="en-US" b="1" dirty="0" smtClean="0"/>
              <a:t>consuls, </a:t>
            </a:r>
            <a:r>
              <a:rPr lang="en-US" dirty="0" smtClean="0"/>
              <a:t>whose job was to supervise the government and command the armies. The senate could elect a </a:t>
            </a:r>
            <a:r>
              <a:rPr lang="en-US" b="1" dirty="0" smtClean="0"/>
              <a:t>dictator </a:t>
            </a:r>
            <a:r>
              <a:rPr lang="en-US" dirty="0" smtClean="0"/>
              <a:t>in the event of war.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3749040" cy="4572000"/>
          </a:xfrm>
        </p:spPr>
        <p:txBody>
          <a:bodyPr/>
          <a:lstStyle/>
          <a:p>
            <a:r>
              <a:rPr lang="en-US" dirty="0" smtClean="0"/>
              <a:t>Women had a much larger role in society than their Greek counterparts</a:t>
            </a:r>
          </a:p>
          <a:p>
            <a:endParaRPr lang="en-US" dirty="0" smtClean="0"/>
          </a:p>
          <a:p>
            <a:r>
              <a:rPr lang="en-US" dirty="0" smtClean="0"/>
              <a:t>Girls and boys were taught to read and write, even some in the lower classes.</a:t>
            </a:r>
          </a:p>
          <a:p>
            <a:pPr lvl="2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2"/>
            <a:r>
              <a:rPr lang="en-US" dirty="0" smtClean="0"/>
              <a:t>What do you see here?</a:t>
            </a:r>
            <a:endParaRPr lang="en-US" dirty="0"/>
          </a:p>
        </p:txBody>
      </p:sp>
      <p:pic>
        <p:nvPicPr>
          <p:cNvPr id="6146" name="Picture 2" descr="http://www.kidspast.com/images/roman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2201"/>
            <a:ext cx="5257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what you already know what is the difference between a republic and an empire?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Romans were committed to a policy of </a:t>
            </a:r>
            <a:r>
              <a:rPr lang="en-US" b="1" dirty="0" smtClean="0"/>
              <a:t>imperialism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What does this mean?</a:t>
            </a:r>
          </a:p>
          <a:p>
            <a:pPr lvl="2"/>
            <a:r>
              <a:rPr lang="en-US" dirty="0" smtClean="0"/>
              <a:t>How would they accomplish this?</a:t>
            </a:r>
          </a:p>
          <a:p>
            <a:pPr lvl="2"/>
            <a:r>
              <a:rPr lang="en-US" dirty="0" smtClean="0"/>
              <a:t>Where have we seen policies of imperialism before?</a:t>
            </a:r>
          </a:p>
          <a:p>
            <a:pPr lvl="2"/>
            <a:r>
              <a:rPr lang="en-US" dirty="0" smtClean="0"/>
              <a:t>What will happen as a result of the policy of imperialism?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Punic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3749040" cy="4572000"/>
          </a:xfrm>
        </p:spPr>
        <p:txBody>
          <a:bodyPr/>
          <a:lstStyle/>
          <a:p>
            <a:r>
              <a:rPr lang="en-US" dirty="0" smtClean="0"/>
              <a:t>The Punic Wars were fought against Carthage and ended with the Roman civilization defeating Carthage and growing its empire into Africa.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thumb/2/22/HannibalFrescoCapitolinec1510.jpg/305px-HannibalFrescoCapitolinec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90800"/>
            <a:ext cx="5442351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and the Rise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Julius Caesar </a:t>
            </a:r>
            <a:r>
              <a:rPr lang="en-US" dirty="0" smtClean="0"/>
              <a:t>was able to take advantage of the political turmoil in Rome and forced the senate to make him a dictator.</a:t>
            </a:r>
          </a:p>
          <a:p>
            <a:r>
              <a:rPr lang="en-US" b="1" dirty="0" smtClean="0"/>
              <a:t>Marked the beginning of the Empire</a:t>
            </a:r>
          </a:p>
          <a:p>
            <a:r>
              <a:rPr lang="en-US" dirty="0" smtClean="0"/>
              <a:t>Caesar would eventually be assassinated by his rivals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arandgame.files.wordpress.com/2011/05/juliusca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45222"/>
            <a:ext cx="4343400" cy="551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mitchellteachers.org/WorldHistory/AncientRome/Images/punic_wars/MapofExpansionofRomanRepublicPunicW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Caesar Activity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following pictures, work with a group of no more than 4 in order to answer the following questions.</a:t>
            </a:r>
          </a:p>
          <a:p>
            <a:pPr lvl="1"/>
            <a:r>
              <a:rPr lang="en-US" dirty="0" smtClean="0"/>
              <a:t>Does Julius Caesar look like someone who deserves to be murdered? Explain your response</a:t>
            </a:r>
          </a:p>
          <a:p>
            <a:pPr lvl="1"/>
            <a:r>
              <a:rPr lang="en-US" dirty="0" smtClean="0"/>
              <a:t>Which picture do you feel is the most accurate representation of his murder?</a:t>
            </a:r>
          </a:p>
          <a:p>
            <a:pPr lvl="1"/>
            <a:r>
              <a:rPr lang="en-US" dirty="0" smtClean="0"/>
              <a:t>What bias do you see in the pictures?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Write your answers on ONE sheet of paper. Put everyone’s name on it.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end of this unit you should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the transition from the Roman Republic to the Roman Empire</a:t>
            </a:r>
          </a:p>
          <a:p>
            <a:r>
              <a:rPr lang="en-US" dirty="0" smtClean="0"/>
              <a:t>Identify the key characteristics of Roman society including the lives of women and children</a:t>
            </a:r>
          </a:p>
          <a:p>
            <a:r>
              <a:rPr lang="en-US" dirty="0" smtClean="0"/>
              <a:t>Identify and analyze when, why, and how Rome rose to the peak of its power, along with the reasons for its future decline in power. </a:t>
            </a:r>
          </a:p>
          <a:p>
            <a:r>
              <a:rPr lang="en-US" dirty="0" smtClean="0"/>
              <a:t>Identify the rise of Christianity along with having an understanding of other monotheistic religions. </a:t>
            </a:r>
          </a:p>
          <a:p>
            <a:r>
              <a:rPr lang="en-US" dirty="0" smtClean="0"/>
              <a:t>Similarities and differences to the Greek civilization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media1.shmoop.com/media/images/original/caesar-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0" y="304800"/>
            <a:ext cx="912392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murder_julian_cesar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external image Assassination-Gaius-Julius-Ca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33350"/>
            <a:ext cx="92202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external image 0531-julius-caesar-et-tu-brute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4000"/>
            <a:ext cx="8991600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1.bp.blogspot.com/-KAz1sMxhKqw/T3OIFmpo3_I/AAAAAAAAAK8/Py81Yetfge0/s1600/Ides_of_March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924800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www.mitchellteachers.org/WorldHistory/EuropeafterRome/images/mappingexpansion/DeathofCaesar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7986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Civil War and Augustus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5257800"/>
          </a:xfrm>
        </p:spPr>
        <p:txBody>
          <a:bodyPr/>
          <a:lstStyle/>
          <a:p>
            <a:r>
              <a:rPr lang="en-US" dirty="0" smtClean="0"/>
              <a:t>After Caesars assassination, there was a second civil war, ending with Augustus being named </a:t>
            </a:r>
            <a:r>
              <a:rPr lang="en-US" i="1" dirty="0" err="1" smtClean="0"/>
              <a:t>princeps</a:t>
            </a:r>
            <a:r>
              <a:rPr lang="en-US" i="1" dirty="0" smtClean="0"/>
              <a:t> </a:t>
            </a:r>
            <a:r>
              <a:rPr lang="en-US" dirty="0" smtClean="0"/>
              <a:t>by the senate.</a:t>
            </a:r>
          </a:p>
          <a:p>
            <a:pPr lvl="2"/>
            <a:r>
              <a:rPr lang="en-US" dirty="0" smtClean="0"/>
              <a:t>What does this mean?</a:t>
            </a:r>
          </a:p>
          <a:p>
            <a:pPr lvl="2"/>
            <a:r>
              <a:rPr lang="en-US" dirty="0" smtClean="0"/>
              <a:t>How is this definition significant?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Augustus’ rule began a 200 year period known as the </a:t>
            </a:r>
            <a:r>
              <a:rPr lang="en-US" i="1" dirty="0" err="1" smtClean="0"/>
              <a:t>Pax</a:t>
            </a:r>
            <a:r>
              <a:rPr lang="en-US" i="1" dirty="0" smtClean="0"/>
              <a:t> </a:t>
            </a:r>
            <a:r>
              <a:rPr lang="en-US" i="1" dirty="0" err="1" smtClean="0"/>
              <a:t>Romana</a:t>
            </a:r>
            <a:endParaRPr lang="en-US" i="1" dirty="0" smtClean="0"/>
          </a:p>
          <a:p>
            <a:pPr lvl="2"/>
            <a:r>
              <a:rPr lang="en-US" i="1" dirty="0" smtClean="0"/>
              <a:t>What does this mean?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http://upload.wikimedia.org/wikipedia/commons/thumb/e/eb/Statue-Augustus.jpg/220px-Statue-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7300"/>
            <a:ext cx="37338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Much like the Greeks, Romans made great strides in the development of their culture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were Romans famous for?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Philosophy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4876800" cy="5562600"/>
          </a:xfrm>
        </p:spPr>
        <p:txBody>
          <a:bodyPr/>
          <a:lstStyle/>
          <a:p>
            <a:r>
              <a:rPr lang="en-US" dirty="0" smtClean="0"/>
              <a:t>Roman historians such as Virgil sought to take a detailed account of Roman history.</a:t>
            </a:r>
          </a:p>
          <a:p>
            <a:pPr lvl="2"/>
            <a:r>
              <a:rPr lang="en-US" dirty="0" smtClean="0"/>
              <a:t>Why should we care?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Romans also adopted many Greek philosophies such as </a:t>
            </a:r>
            <a:r>
              <a:rPr lang="en-US" b="1" dirty="0" smtClean="0"/>
              <a:t>Stoicism and Platonism </a:t>
            </a:r>
            <a:r>
              <a:rPr lang="en-US" dirty="0" smtClean="0"/>
              <a:t>and incorporated them into their lives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s://encrypted-tbn0.gstatic.com/images?q=tbn:ANd9GcS8CCeP5Unorgaz7QRwntUL0m11uCoz_kl0fG2QXE5QnEx6zl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9393"/>
            <a:ext cx="4120662" cy="547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and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Aqueducts</a:t>
            </a:r>
            <a:r>
              <a:rPr lang="en-US" dirty="0" smtClean="0"/>
              <a:t>  </a:t>
            </a:r>
            <a:r>
              <a:rPr lang="en-US" sz="1200" dirty="0" smtClean="0"/>
              <a:t>https://www.youtube.com/watch?v=oTMrfyAt6Mo</a:t>
            </a:r>
          </a:p>
          <a:p>
            <a:r>
              <a:rPr lang="en-US" dirty="0" smtClean="0">
                <a:hlinkClick r:id="rId3" action="ppaction://hlinkfile"/>
              </a:rPr>
              <a:t>Toilets (Warning) </a:t>
            </a:r>
            <a:r>
              <a:rPr lang="en-US" sz="1200" dirty="0" smtClean="0"/>
              <a:t>https://www.youtube.com/watch?NR=1&amp;v=6snVyK6gQCE&amp;feature=endscreen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history of Rome can be broken down into two different time periods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Roman Republic</a:t>
            </a:r>
          </a:p>
          <a:p>
            <a:pPr lvl="2"/>
            <a:r>
              <a:rPr lang="en-US" dirty="0" smtClean="0"/>
              <a:t>During this time, government officials were elected by the people. This was done in order to keep people from gaining too much power.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Roman Empire</a:t>
            </a:r>
          </a:p>
          <a:p>
            <a:pPr lvl="2"/>
            <a:r>
              <a:rPr lang="en-US" dirty="0" smtClean="0"/>
              <a:t>This occurred </a:t>
            </a:r>
            <a:r>
              <a:rPr lang="en-US" i="1" dirty="0" smtClean="0"/>
              <a:t>after </a:t>
            </a:r>
            <a:r>
              <a:rPr lang="en-US" dirty="0" smtClean="0"/>
              <a:t>the Republic, it was a time where Rome was led by one ruler (eventually it would be ruled by two rulers)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Where else have we seen this type of transition in government?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Rome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338262"/>
          </a:xfrm>
        </p:spPr>
        <p:txBody>
          <a:bodyPr/>
          <a:lstStyle/>
          <a:p>
            <a:r>
              <a:rPr lang="en-US" dirty="0" smtClean="0"/>
              <a:t>What in the world happened?</a:t>
            </a:r>
            <a:endParaRPr lang="en-US" dirty="0"/>
          </a:p>
        </p:txBody>
      </p:sp>
      <p:pic>
        <p:nvPicPr>
          <p:cNvPr id="43010" name="Picture 2" descr="http://4.bp.blogspot.com/_9zg_YA9pN1I/TRqnpYLOkgI/AAAAAAAACzk/Sh6HNBc_HB8/s1600/Ro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43560"/>
            <a:ext cx="6400800" cy="401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separate sheet of paper.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5-6 sentences explaining what is needed by a civilization in order to maintain stability. </a:t>
            </a:r>
          </a:p>
          <a:p>
            <a:r>
              <a:rPr lang="en-US" dirty="0" smtClean="0"/>
              <a:t>Write 4-5 sentences explaining what can cause a civilization to lose its power and get wiped out.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Roman Republic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Roman Republic was founded around 509 B.C. with a government that allowed some of its officials to be elected by the people</a:t>
            </a:r>
          </a:p>
          <a:p>
            <a:r>
              <a:rPr lang="en-US" dirty="0" smtClean="0"/>
              <a:t>Patricians and plebeians competed for power, with the plebeians eventually gaining some influence in the government</a:t>
            </a:r>
          </a:p>
          <a:p>
            <a:r>
              <a:rPr lang="en-US" dirty="0" smtClean="0"/>
              <a:t>Rome expanded quickly under the Roman Republic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</a:p>
          <a:p>
            <a:r>
              <a:rPr lang="en-US" dirty="0" smtClean="0"/>
              <a:t>Patricians</a:t>
            </a:r>
          </a:p>
          <a:p>
            <a:r>
              <a:rPr lang="en-US" dirty="0" smtClean="0"/>
              <a:t>Plebeians</a:t>
            </a:r>
          </a:p>
          <a:p>
            <a:r>
              <a:rPr lang="en-US" dirty="0" smtClean="0"/>
              <a:t>legion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ancestors of the Romans, the </a:t>
            </a:r>
            <a:r>
              <a:rPr lang="en-US" dirty="0" err="1" smtClean="0"/>
              <a:t>Latins</a:t>
            </a:r>
            <a:r>
              <a:rPr lang="en-US" dirty="0" smtClean="0"/>
              <a:t>, settled into </a:t>
            </a:r>
            <a:r>
              <a:rPr lang="en-US" dirty="0" err="1" smtClean="0"/>
              <a:t>italy</a:t>
            </a:r>
            <a:r>
              <a:rPr lang="en-US" dirty="0" smtClean="0"/>
              <a:t> around 800 B.C.</a:t>
            </a:r>
          </a:p>
          <a:p>
            <a:endParaRPr lang="en-US" dirty="0" smtClean="0"/>
          </a:p>
          <a:p>
            <a:r>
              <a:rPr lang="en-US" dirty="0" smtClean="0"/>
              <a:t>Greek colonists settled into the area of southern Italy</a:t>
            </a:r>
          </a:p>
          <a:p>
            <a:pPr lvl="2"/>
            <a:r>
              <a:rPr lang="en-US" dirty="0" smtClean="0"/>
              <a:t>Why is this significant?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wwnorton.com/college/history/ralph/ralimage/map9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162800" cy="5590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6400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some of the things that you notice from this map?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 was a </a:t>
            </a:r>
            <a:r>
              <a:rPr lang="en-US" dirty="0" smtClean="0"/>
              <a:t>Republic (at first)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republic is a form of government where people elect representatives.</a:t>
            </a:r>
          </a:p>
          <a:p>
            <a:r>
              <a:rPr lang="en-US" dirty="0"/>
              <a:t>The United States has a representative government. We learned about this form of government from the Romans.  </a:t>
            </a:r>
          </a:p>
        </p:txBody>
      </p:sp>
      <p:pic>
        <p:nvPicPr>
          <p:cNvPr id="23554" name="Picture 2" descr="http://upload.wikimedia.org/wikipedia/commons/thumb/a/a3/Maccari-Cicero.jpg/400px-Maccari-Cic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17152"/>
            <a:ext cx="5562600" cy="3462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1610</TotalTime>
  <Words>892</Words>
  <Application>Microsoft Office PowerPoint</Application>
  <PresentationFormat>On-screen Show (4:3)</PresentationFormat>
  <Paragraphs>99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Bell Ringer</vt:lpstr>
      <vt:lpstr>By the end of this unit you should be able to:</vt:lpstr>
      <vt:lpstr>Just for Clarification</vt:lpstr>
      <vt:lpstr>Origins of the Roman Republic</vt:lpstr>
      <vt:lpstr>Main Ideas</vt:lpstr>
      <vt:lpstr>Key Terms</vt:lpstr>
      <vt:lpstr>Roman Republic Origins</vt:lpstr>
      <vt:lpstr>Roman Geography</vt:lpstr>
      <vt:lpstr>Rome was a Republic (at first)</vt:lpstr>
      <vt:lpstr>Development of Government</vt:lpstr>
      <vt:lpstr>Structure of Government</vt:lpstr>
      <vt:lpstr>Society and Expansion</vt:lpstr>
      <vt:lpstr>Transition to Empire</vt:lpstr>
      <vt:lpstr>Roman Goals</vt:lpstr>
      <vt:lpstr>The 3 Punic Wars</vt:lpstr>
      <vt:lpstr>Civil War and the Rise of Empire</vt:lpstr>
      <vt:lpstr>Slide 17</vt:lpstr>
      <vt:lpstr>Slide 18</vt:lpstr>
      <vt:lpstr>Assassination of Caesar Activity</vt:lpstr>
      <vt:lpstr>Slide 20</vt:lpstr>
      <vt:lpstr>Slide 21</vt:lpstr>
      <vt:lpstr>Slide 22</vt:lpstr>
      <vt:lpstr>Slide 23</vt:lpstr>
      <vt:lpstr>Slide 24</vt:lpstr>
      <vt:lpstr>Slide 25</vt:lpstr>
      <vt:lpstr>Second Civil War and Augustus</vt:lpstr>
      <vt:lpstr>Roman Successes</vt:lpstr>
      <vt:lpstr>Literature Philosophy and History</vt:lpstr>
      <vt:lpstr>Technology and Science</vt:lpstr>
      <vt:lpstr>Decline of Rome</vt:lpstr>
      <vt:lpstr>On a separate sheet of paper.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and the Rise of Christianity</dc:title>
  <dc:creator>Jerry</dc:creator>
  <cp:lastModifiedBy>Jerry</cp:lastModifiedBy>
  <cp:revision>21</cp:revision>
  <dcterms:created xsi:type="dcterms:W3CDTF">2012-09-21T03:02:14Z</dcterms:created>
  <dcterms:modified xsi:type="dcterms:W3CDTF">2012-09-27T03:00:35Z</dcterms:modified>
</cp:coreProperties>
</file>