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6" r:id="rId8"/>
    <p:sldId id="277" r:id="rId9"/>
    <p:sldId id="268" r:id="rId10"/>
    <p:sldId id="262" r:id="rId11"/>
    <p:sldId id="263" r:id="rId12"/>
    <p:sldId id="271" r:id="rId13"/>
    <p:sldId id="264" r:id="rId14"/>
    <p:sldId id="270" r:id="rId15"/>
    <p:sldId id="265" r:id="rId16"/>
    <p:sldId id="269" r:id="rId17"/>
    <p:sldId id="266" r:id="rId18"/>
    <p:sldId id="267" r:id="rId19"/>
    <p:sldId id="274" r:id="rId20"/>
    <p:sldId id="272" r:id="rId21"/>
    <p:sldId id="273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CACB9-CA92-43EB-BAEB-0EB21BDD4C8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85315E-3E80-4F24-A287-14A3ACF9F7FF}">
      <dgm:prSet phldrT="[Text]"/>
      <dgm:spPr/>
      <dgm:t>
        <a:bodyPr/>
        <a:lstStyle/>
        <a:p>
          <a:r>
            <a:rPr lang="en-US" dirty="0" smtClean="0"/>
            <a:t>West</a:t>
          </a:r>
        </a:p>
        <a:p>
          <a:r>
            <a:rPr lang="en-US" dirty="0" smtClean="0"/>
            <a:t>mandates</a:t>
          </a:r>
        </a:p>
        <a:p>
          <a:r>
            <a:rPr lang="en-US" dirty="0" smtClean="0"/>
            <a:t>oil</a:t>
          </a:r>
        </a:p>
        <a:p>
          <a:r>
            <a:rPr lang="en-US" dirty="0" smtClean="0"/>
            <a:t>cold war</a:t>
          </a:r>
        </a:p>
        <a:p>
          <a:r>
            <a:rPr lang="en-US" dirty="0" smtClean="0"/>
            <a:t>Israel</a:t>
          </a:r>
          <a:endParaRPr lang="en-US" dirty="0"/>
        </a:p>
      </dgm:t>
    </dgm:pt>
    <dgm:pt modelId="{6B71B77A-B64B-486A-8261-BAC619A606FF}" type="parTrans" cxnId="{71270B85-5785-46B6-8C05-53634A5AAB9C}">
      <dgm:prSet/>
      <dgm:spPr/>
      <dgm:t>
        <a:bodyPr/>
        <a:lstStyle/>
        <a:p>
          <a:endParaRPr lang="en-US"/>
        </a:p>
      </dgm:t>
    </dgm:pt>
    <dgm:pt modelId="{B0216EBB-1D85-454A-BCC7-680F7027E042}" type="sibTrans" cxnId="{71270B85-5785-46B6-8C05-53634A5AAB9C}">
      <dgm:prSet/>
      <dgm:spPr/>
      <dgm:t>
        <a:bodyPr/>
        <a:lstStyle/>
        <a:p>
          <a:endParaRPr lang="en-US"/>
        </a:p>
      </dgm:t>
    </dgm:pt>
    <dgm:pt modelId="{08A9E2B2-8712-4AC1-A8A5-73884995585A}">
      <dgm:prSet phldrT="[Text]"/>
      <dgm:spPr/>
      <dgm:t>
        <a:bodyPr/>
        <a:lstStyle/>
        <a:p>
          <a:r>
            <a:rPr lang="en-US" dirty="0" smtClean="0"/>
            <a:t>Arab Nationalism</a:t>
          </a:r>
          <a:endParaRPr lang="en-US" dirty="0"/>
        </a:p>
      </dgm:t>
    </dgm:pt>
    <dgm:pt modelId="{AA5EF252-3291-4ABB-ABFD-13424AE71A3B}" type="parTrans" cxnId="{F929E99D-1B65-4440-8070-2163F123E472}">
      <dgm:prSet/>
      <dgm:spPr/>
      <dgm:t>
        <a:bodyPr/>
        <a:lstStyle/>
        <a:p>
          <a:endParaRPr lang="en-US"/>
        </a:p>
      </dgm:t>
    </dgm:pt>
    <dgm:pt modelId="{FF1B521A-78D9-4A66-9B06-D966287D47E0}" type="sibTrans" cxnId="{F929E99D-1B65-4440-8070-2163F123E472}">
      <dgm:prSet/>
      <dgm:spPr/>
      <dgm:t>
        <a:bodyPr/>
        <a:lstStyle/>
        <a:p>
          <a:endParaRPr lang="en-US"/>
        </a:p>
      </dgm:t>
    </dgm:pt>
    <dgm:pt modelId="{1B66BCC1-22B7-45DD-87BB-EB6CC6069FC1}">
      <dgm:prSet phldrT="[Text]"/>
      <dgm:spPr/>
      <dgm:t>
        <a:bodyPr/>
        <a:lstStyle/>
        <a:p>
          <a:r>
            <a:rPr lang="en-US" dirty="0" smtClean="0"/>
            <a:t>Islamic Fundamentalism</a:t>
          </a:r>
          <a:endParaRPr lang="en-US" dirty="0"/>
        </a:p>
      </dgm:t>
    </dgm:pt>
    <dgm:pt modelId="{465D98AD-74ED-4E9C-BA3E-49DEBF8D9D92}" type="parTrans" cxnId="{EE27268C-47CC-46CD-8B51-C4D3914EFF89}">
      <dgm:prSet/>
      <dgm:spPr/>
      <dgm:t>
        <a:bodyPr/>
        <a:lstStyle/>
        <a:p>
          <a:endParaRPr lang="en-US"/>
        </a:p>
      </dgm:t>
    </dgm:pt>
    <dgm:pt modelId="{C410C138-C38B-4C50-B2FD-C4A3019C9251}" type="sibTrans" cxnId="{EE27268C-47CC-46CD-8B51-C4D3914EFF89}">
      <dgm:prSet/>
      <dgm:spPr/>
      <dgm:t>
        <a:bodyPr/>
        <a:lstStyle/>
        <a:p>
          <a:endParaRPr lang="en-US"/>
        </a:p>
      </dgm:t>
    </dgm:pt>
    <dgm:pt modelId="{2A0C0838-E32E-44A7-A965-11FFB9CE0530}" type="pres">
      <dgm:prSet presAssocID="{DEBCACB9-CA92-43EB-BAEB-0EB21BDD4C8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782EFA-4FC9-4B5A-8662-9BF2EA23169D}" type="pres">
      <dgm:prSet presAssocID="{2185315E-3E80-4F24-A287-14A3ACF9F7FF}" presName="centerShape" presStyleLbl="node0" presStyleIdx="0" presStyleCnt="1" custLinFactNeighborX="-2122" custLinFactNeighborY="-34094"/>
      <dgm:spPr/>
      <dgm:t>
        <a:bodyPr/>
        <a:lstStyle/>
        <a:p>
          <a:endParaRPr lang="en-US"/>
        </a:p>
      </dgm:t>
    </dgm:pt>
    <dgm:pt modelId="{FAADDEB0-0571-4BB0-B581-8AB53466FD1E}" type="pres">
      <dgm:prSet presAssocID="{AA5EF252-3291-4ABB-ABFD-13424AE71A3B}" presName="parTrans" presStyleLbl="bgSibTrans2D1" presStyleIdx="0" presStyleCnt="2" custAng="10928636" custFlipHor="0" custScaleX="37770" custScaleY="77817" custLinFactNeighborX="22211" custLinFactNeighborY="-81013"/>
      <dgm:spPr/>
      <dgm:t>
        <a:bodyPr/>
        <a:lstStyle/>
        <a:p>
          <a:endParaRPr lang="en-US"/>
        </a:p>
      </dgm:t>
    </dgm:pt>
    <dgm:pt modelId="{BE526583-0D57-4AC1-83ED-010BFE59A848}" type="pres">
      <dgm:prSet presAssocID="{08A9E2B2-8712-4AC1-A8A5-73884995585A}" presName="node" presStyleLbl="node1" presStyleIdx="0" presStyleCnt="2" custRadScaleRad="79229" custRadScaleInc="-5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64D8E-16F3-493B-88C8-8954A927A74F}" type="pres">
      <dgm:prSet presAssocID="{465D98AD-74ED-4E9C-BA3E-49DEBF8D9D92}" presName="parTrans" presStyleLbl="bgSibTrans2D1" presStyleIdx="1" presStyleCnt="2" custAng="10867061" custScaleX="37624" custScaleY="70929" custLinFactNeighborX="-22337" custLinFactNeighborY="-71378"/>
      <dgm:spPr/>
      <dgm:t>
        <a:bodyPr/>
        <a:lstStyle/>
        <a:p>
          <a:endParaRPr lang="en-US"/>
        </a:p>
      </dgm:t>
    </dgm:pt>
    <dgm:pt modelId="{181D95AF-A9D3-445D-A1EA-22F50BC0B759}" type="pres">
      <dgm:prSet presAssocID="{1B66BCC1-22B7-45DD-87BB-EB6CC6069FC1}" presName="node" presStyleLbl="node1" presStyleIdx="1" presStyleCnt="2" custRadScaleRad="75674" custRadScaleInc="51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DC9186-AEC0-42ED-9713-4D5E6FB74386}" type="presOf" srcId="{1B66BCC1-22B7-45DD-87BB-EB6CC6069FC1}" destId="{181D95AF-A9D3-445D-A1EA-22F50BC0B759}" srcOrd="0" destOrd="0" presId="urn:microsoft.com/office/officeart/2005/8/layout/radial4"/>
    <dgm:cxn modelId="{0911CE5D-EAC2-40D0-B740-C2E1173815DC}" type="presOf" srcId="{DEBCACB9-CA92-43EB-BAEB-0EB21BDD4C88}" destId="{2A0C0838-E32E-44A7-A965-11FFB9CE0530}" srcOrd="0" destOrd="0" presId="urn:microsoft.com/office/officeart/2005/8/layout/radial4"/>
    <dgm:cxn modelId="{71270B85-5785-46B6-8C05-53634A5AAB9C}" srcId="{DEBCACB9-CA92-43EB-BAEB-0EB21BDD4C88}" destId="{2185315E-3E80-4F24-A287-14A3ACF9F7FF}" srcOrd="0" destOrd="0" parTransId="{6B71B77A-B64B-486A-8261-BAC619A606FF}" sibTransId="{B0216EBB-1D85-454A-BCC7-680F7027E042}"/>
    <dgm:cxn modelId="{2525146A-6A86-4E78-BCB9-E3019014B61F}" type="presOf" srcId="{AA5EF252-3291-4ABB-ABFD-13424AE71A3B}" destId="{FAADDEB0-0571-4BB0-B581-8AB53466FD1E}" srcOrd="0" destOrd="0" presId="urn:microsoft.com/office/officeart/2005/8/layout/radial4"/>
    <dgm:cxn modelId="{E9143A0C-8204-48B5-B424-2246D7E692EC}" type="presOf" srcId="{465D98AD-74ED-4E9C-BA3E-49DEBF8D9D92}" destId="{4B064D8E-16F3-493B-88C8-8954A927A74F}" srcOrd="0" destOrd="0" presId="urn:microsoft.com/office/officeart/2005/8/layout/radial4"/>
    <dgm:cxn modelId="{F929E99D-1B65-4440-8070-2163F123E472}" srcId="{2185315E-3E80-4F24-A287-14A3ACF9F7FF}" destId="{08A9E2B2-8712-4AC1-A8A5-73884995585A}" srcOrd="0" destOrd="0" parTransId="{AA5EF252-3291-4ABB-ABFD-13424AE71A3B}" sibTransId="{FF1B521A-78D9-4A66-9B06-D966287D47E0}"/>
    <dgm:cxn modelId="{EE27268C-47CC-46CD-8B51-C4D3914EFF89}" srcId="{2185315E-3E80-4F24-A287-14A3ACF9F7FF}" destId="{1B66BCC1-22B7-45DD-87BB-EB6CC6069FC1}" srcOrd="1" destOrd="0" parTransId="{465D98AD-74ED-4E9C-BA3E-49DEBF8D9D92}" sibTransId="{C410C138-C38B-4C50-B2FD-C4A3019C9251}"/>
    <dgm:cxn modelId="{9CF45C33-94BB-4150-859F-6C6C9BAFA4EF}" type="presOf" srcId="{2185315E-3E80-4F24-A287-14A3ACF9F7FF}" destId="{D2782EFA-4FC9-4B5A-8662-9BF2EA23169D}" srcOrd="0" destOrd="0" presId="urn:microsoft.com/office/officeart/2005/8/layout/radial4"/>
    <dgm:cxn modelId="{C7E1BD98-7349-4F1D-BE1E-ED530515E843}" type="presOf" srcId="{08A9E2B2-8712-4AC1-A8A5-73884995585A}" destId="{BE526583-0D57-4AC1-83ED-010BFE59A848}" srcOrd="0" destOrd="0" presId="urn:microsoft.com/office/officeart/2005/8/layout/radial4"/>
    <dgm:cxn modelId="{901CF4A7-34FB-4C81-9D59-B1B4F78EEBA8}" type="presParOf" srcId="{2A0C0838-E32E-44A7-A965-11FFB9CE0530}" destId="{D2782EFA-4FC9-4B5A-8662-9BF2EA23169D}" srcOrd="0" destOrd="0" presId="urn:microsoft.com/office/officeart/2005/8/layout/radial4"/>
    <dgm:cxn modelId="{9B728034-4C29-4C27-BC95-1032D134E08C}" type="presParOf" srcId="{2A0C0838-E32E-44A7-A965-11FFB9CE0530}" destId="{FAADDEB0-0571-4BB0-B581-8AB53466FD1E}" srcOrd="1" destOrd="0" presId="urn:microsoft.com/office/officeart/2005/8/layout/radial4"/>
    <dgm:cxn modelId="{01551C2B-0363-4305-A7A0-E3EB8E06894E}" type="presParOf" srcId="{2A0C0838-E32E-44A7-A965-11FFB9CE0530}" destId="{BE526583-0D57-4AC1-83ED-010BFE59A848}" srcOrd="2" destOrd="0" presId="urn:microsoft.com/office/officeart/2005/8/layout/radial4"/>
    <dgm:cxn modelId="{F92758AB-65E8-489D-BE3E-503C13A520E4}" type="presParOf" srcId="{2A0C0838-E32E-44A7-A965-11FFB9CE0530}" destId="{4B064D8E-16F3-493B-88C8-8954A927A74F}" srcOrd="3" destOrd="0" presId="urn:microsoft.com/office/officeart/2005/8/layout/radial4"/>
    <dgm:cxn modelId="{C0B3CAC0-EE3F-4303-8779-BAAA8E37A3EA}" type="presParOf" srcId="{2A0C0838-E32E-44A7-A965-11FFB9CE0530}" destId="{181D95AF-A9D3-445D-A1EA-22F50BC0B75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82EFA-4FC9-4B5A-8662-9BF2EA23169D}">
      <dsp:nvSpPr>
        <dsp:cNvPr id="0" name=""/>
        <dsp:cNvSpPr/>
      </dsp:nvSpPr>
      <dsp:spPr>
        <a:xfrm>
          <a:off x="2667097" y="0"/>
          <a:ext cx="2597467" cy="2597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mandates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cold war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Israel</a:t>
          </a:r>
          <a:endParaRPr lang="en-US" sz="2000" kern="1200" dirty="0"/>
        </a:p>
      </dsp:txBody>
      <dsp:txXfrm>
        <a:off x="2667097" y="0"/>
        <a:ext cx="2597467" cy="2597467"/>
      </dsp:txXfrm>
    </dsp:sp>
    <dsp:sp modelId="{FAADDEB0-0571-4BB0-B581-8AB53466FD1E}">
      <dsp:nvSpPr>
        <dsp:cNvPr id="0" name=""/>
        <dsp:cNvSpPr/>
      </dsp:nvSpPr>
      <dsp:spPr>
        <a:xfrm rot="18813818">
          <a:off x="2295130" y="2395749"/>
          <a:ext cx="912131" cy="5760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26583-0D57-4AC1-83ED-010BFE59A848}">
      <dsp:nvSpPr>
        <dsp:cNvPr id="0" name=""/>
        <dsp:cNvSpPr/>
      </dsp:nvSpPr>
      <dsp:spPr>
        <a:xfrm>
          <a:off x="182179" y="3201934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Arab Nationalism</a:t>
          </a:r>
          <a:endParaRPr lang="en-US" sz="2300" kern="1200" dirty="0"/>
        </a:p>
      </dsp:txBody>
      <dsp:txXfrm>
        <a:off x="182179" y="3201934"/>
        <a:ext cx="2467594" cy="1974075"/>
      </dsp:txXfrm>
    </dsp:sp>
    <dsp:sp modelId="{4B064D8E-16F3-493B-88C8-8954A927A74F}">
      <dsp:nvSpPr>
        <dsp:cNvPr id="0" name=""/>
        <dsp:cNvSpPr/>
      </dsp:nvSpPr>
      <dsp:spPr>
        <a:xfrm rot="13555754">
          <a:off x="4849377" y="2383691"/>
          <a:ext cx="918654" cy="5250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D95AF-A9D3-445D-A1EA-22F50BC0B759}">
      <dsp:nvSpPr>
        <dsp:cNvPr id="0" name=""/>
        <dsp:cNvSpPr/>
      </dsp:nvSpPr>
      <dsp:spPr>
        <a:xfrm>
          <a:off x="5486399" y="3048002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Islamic Fundamentalism</a:t>
          </a:r>
          <a:endParaRPr lang="en-US" sz="2300" kern="1200" dirty="0"/>
        </a:p>
      </dsp:txBody>
      <dsp:txXfrm>
        <a:off x="5486399" y="3048002"/>
        <a:ext cx="2467594" cy="197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AD452ED-25E0-4B1D-9C5A-85FD52FC8843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CBF4B31-1032-482E-B024-F8EF83DD7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A498-DE2E-4543-BB9B-4319F5296165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F6E1-A68B-44E1-B33C-7B869161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367D-D0E0-48B1-8412-54999661359D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2921-F6C5-483C-802B-0362607C1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AE5DC-8CA1-4B77-9E03-7BB56BE790EA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0338FB-EC14-4A82-9D1F-D74B4EF37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E3FB204-70B3-41F3-BFFC-44F98C2DA705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18954E0-273B-4E31-8E37-E8C6736D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4DAF53-DCC2-4A55-87E2-2A219C55E564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DA7349-5464-4B27-9CB5-9DE77E0CB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1C741B-42D1-4AF3-A8C2-AA03C8BCBE0E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3D4D1-679E-4CC9-8369-96F48384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D796A9-829E-4BCD-BFD2-DA95C1E8E34F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CC4FCD-5F62-40BC-B2FC-76BE32788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C84B-EE8B-4EA4-99CE-A4B4C8D5485A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7580-4680-44F4-B181-9064BD3CA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3054CC9-E480-4E5F-961B-00F541420469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112216E-CBDB-44A7-BFA2-3E271B0E7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373B3F9-023C-49E6-9578-B04D7096DBD4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71AAC3-0E21-49D8-BE47-70725092A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921B94-9CD5-491B-8235-371A9E400C50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534EB7-E32D-4788-9F52-E626CC917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18" r:id="rId7"/>
    <p:sldLayoutId id="2147483727" r:id="rId8"/>
    <p:sldLayoutId id="2147483728" r:id="rId9"/>
    <p:sldLayoutId id="2147483719" r:id="rId10"/>
    <p:sldLayoutId id="2147483720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../../../../Downloads/The%20Daily%20Show_%20Egypt,%20Mohamed%20Morsi,%20and%20Bassem%20Youssef.fl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Modern Middle East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8148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4040188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Ahmadinejad</a:t>
            </a:r>
            <a:r>
              <a:rPr lang="en-US" dirty="0" smtClean="0"/>
              <a:t> = Pres.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19600" y="990600"/>
            <a:ext cx="4270375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Ali </a:t>
            </a:r>
            <a:r>
              <a:rPr lang="en-US" dirty="0" err="1" smtClean="0"/>
              <a:t>Khameini</a:t>
            </a:r>
            <a:r>
              <a:rPr lang="en-US" dirty="0" smtClean="0"/>
              <a:t> </a:t>
            </a:r>
          </a:p>
          <a:p>
            <a:pPr algn="ctr" eaLnBrk="1" hangingPunct="1">
              <a:defRPr/>
            </a:pPr>
            <a:r>
              <a:rPr lang="en-US" dirty="0" smtClean="0"/>
              <a:t>= supreme Leader</a:t>
            </a:r>
            <a:endParaRPr lang="en-US" dirty="0"/>
          </a:p>
        </p:txBody>
      </p:sp>
      <p:pic>
        <p:nvPicPr>
          <p:cNvPr id="17413" name="Content Placeholder 6" descr="admadinejad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371600"/>
            <a:ext cx="3581400" cy="3883025"/>
          </a:xfrm>
        </p:spPr>
      </p:pic>
      <p:pic>
        <p:nvPicPr>
          <p:cNvPr id="17414" name="Content Placeholder 8" descr="khameini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1828800"/>
            <a:ext cx="3203575" cy="3941763"/>
          </a:xfr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81000" y="5791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91440" algn="ctr">
              <a:spcBef>
                <a:spcPts val="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sz="2200" cap="all" dirty="0">
                <a:latin typeface="+mn-lt"/>
                <a:cs typeface="+mn-cs"/>
              </a:rPr>
              <a:t>Guardian Council = Protects Islam in </a:t>
            </a:r>
            <a:r>
              <a:rPr lang="en-US" sz="2200" cap="all" dirty="0" err="1">
                <a:latin typeface="+mn-lt"/>
                <a:cs typeface="+mn-cs"/>
              </a:rPr>
              <a:t>iran</a:t>
            </a:r>
            <a:endParaRPr lang="en-US" sz="2200" cap="all" dirty="0">
              <a:latin typeface="+mn-lt"/>
              <a:cs typeface="+mn-cs"/>
            </a:endParaRPr>
          </a:p>
          <a:p>
            <a:pPr marL="91440" algn="ctr">
              <a:spcBef>
                <a:spcPts val="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sz="2200" cap="all" dirty="0">
                <a:latin typeface="+mn-lt"/>
                <a:cs typeface="+mn-cs"/>
              </a:rPr>
              <a:t>Allows candidates, vetoes laws,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Green Revolution = 2009 Election results are disputed</a:t>
            </a:r>
            <a:endParaRPr lang="en-US" sz="3600" dirty="0"/>
          </a:p>
        </p:txBody>
      </p:sp>
      <p:pic>
        <p:nvPicPr>
          <p:cNvPr id="18435" name="Content Placeholder 4" descr="GreenRevolutionIr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4038600" cy="2693988"/>
          </a:xfrm>
        </p:spPr>
      </p:pic>
      <p:pic>
        <p:nvPicPr>
          <p:cNvPr id="18436" name="Content Placeholder 5" descr="greenrevolutionrea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657601"/>
            <a:ext cx="4518212" cy="3200400"/>
          </a:xfrm>
        </p:spPr>
      </p:pic>
      <p:pic>
        <p:nvPicPr>
          <p:cNvPr id="18437" name="Picture 6" descr="greenrevolutioniran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95400"/>
            <a:ext cx="43053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https://encrypted-tbn0.gstatic.com/images?q=tbn:ANd9GcSe9cQ-du80UR972EekJ9Ih28Q9yQEtAAzQjS66-ngJ6AjPPBo8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4860" y="4114800"/>
            <a:ext cx="269433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459" name="Content Placeholder 3" descr="middle east north afric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" y="762000"/>
            <a:ext cx="9051925" cy="558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Characteristics of the Revolutions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438400"/>
            <a:ext cx="4040188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Self-immolation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3698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20485" name="Content Placeholder 6" descr="self-immola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352800"/>
            <a:ext cx="4024313" cy="3017838"/>
          </a:xfrm>
        </p:spPr>
      </p:pic>
      <p:pic>
        <p:nvPicPr>
          <p:cNvPr id="20486" name="Content Placeholder 7" descr="cell-phones-in-egypt-300x1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133600"/>
            <a:ext cx="4373563" cy="2814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1507" name="Content Placeholder 3" descr="middle east north afric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" y="762000"/>
            <a:ext cx="9051925" cy="558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040188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Hosni Mubarak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Muslim brotherhood</a:t>
            </a:r>
            <a:endParaRPr lang="en-US" dirty="0"/>
          </a:p>
        </p:txBody>
      </p:sp>
      <p:pic>
        <p:nvPicPr>
          <p:cNvPr id="22533" name="Content Placeholder 6" descr="mubarak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00150"/>
            <a:ext cx="3581400" cy="3581400"/>
          </a:xfrm>
        </p:spPr>
      </p:pic>
      <p:pic>
        <p:nvPicPr>
          <p:cNvPr id="22534" name="Content Placeholder 7" descr="muslim brotherhoo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239963"/>
            <a:ext cx="3886200" cy="3886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5410200"/>
            <a:ext cx="3527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Video on Repression within new </a:t>
            </a:r>
          </a:p>
          <a:p>
            <a:r>
              <a:rPr lang="en-US" dirty="0" smtClean="0">
                <a:hlinkClick r:id="rId4" action="ppaction://hlinkfile"/>
              </a:rPr>
              <a:t>regime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3555" name="Content Placeholder 3" descr="middle east north afric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" y="762000"/>
            <a:ext cx="9051925" cy="558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6624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Libya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30480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/>
              <a:t>Gadaffi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381000"/>
            <a:ext cx="4041775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Civil war</a:t>
            </a:r>
            <a:endParaRPr lang="en-US" dirty="0"/>
          </a:p>
        </p:txBody>
      </p:sp>
      <p:pic>
        <p:nvPicPr>
          <p:cNvPr id="24581" name="Content Placeholder 6" descr="Gaddaf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3076575" cy="4284663"/>
          </a:xfrm>
        </p:spPr>
      </p:pic>
      <p:pic>
        <p:nvPicPr>
          <p:cNvPr id="24582" name="Content Placeholder 7" descr="Map-of-Libyan-areas-under-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171575"/>
            <a:ext cx="4884738" cy="4619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60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Lockerbie Bombing (Pan Am 103)</a:t>
            </a:r>
            <a:endParaRPr lang="en-US" dirty="0"/>
          </a:p>
        </p:txBody>
      </p:sp>
      <p:pic>
        <p:nvPicPr>
          <p:cNvPr id="25603" name="Content Placeholder 4" descr="lockerbie 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14600"/>
            <a:ext cx="3810000" cy="2343150"/>
          </a:xfrm>
        </p:spPr>
      </p:pic>
      <p:pic>
        <p:nvPicPr>
          <p:cNvPr id="25604" name="Content Placeholder 5" descr="lockerbie crash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508125"/>
            <a:ext cx="3810000" cy="470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s3-ak.buzzfed.com/static/enhanced/terminal01/2011/2/22/15/enhanced-buzz-30299-1298406279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2100353"/>
            <a:ext cx="7924800" cy="4757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Reactions to Western Influences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82EFA-4FC9-4B5A-8662-9BF2EA231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2782EFA-4FC9-4B5A-8662-9BF2EA231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DDEB0-0571-4BB0-B581-8AB53466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AADDEB0-0571-4BB0-B581-8AB53466F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26583-0D57-4AC1-83ED-010BFE59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BE526583-0D57-4AC1-83ED-010BFE59A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64D8E-16F3-493B-88C8-8954A927A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B064D8E-16F3-493B-88C8-8954A927A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D95AF-A9D3-445D-A1EA-22F50BC0B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181D95AF-A9D3-445D-A1EA-22F50BC0B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6627" name="Content Placeholder 3" descr="middle east north afric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" y="762000"/>
            <a:ext cx="9051925" cy="558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89000"/>
          </a:xfrm>
        </p:spPr>
        <p:txBody>
          <a:bodyPr/>
          <a:lstStyle/>
          <a:p>
            <a:r>
              <a:rPr lang="en-US" dirty="0" smtClean="0"/>
              <a:t>Syria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Images of Syrian upri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1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currently happening…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 unrest</a:t>
            </a:r>
          </a:p>
          <a:p>
            <a:r>
              <a:rPr lang="en-US" dirty="0" smtClean="0"/>
              <a:t>Calls for democracy</a:t>
            </a:r>
          </a:p>
          <a:p>
            <a:r>
              <a:rPr lang="en-US" dirty="0" smtClean="0"/>
              <a:t>Authoritarian regime</a:t>
            </a:r>
          </a:p>
          <a:p>
            <a:r>
              <a:rPr lang="en-US" dirty="0" smtClean="0"/>
              <a:t>International involvement?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10417" r="37335" b="9375"/>
          <a:stretch>
            <a:fillRect/>
          </a:stretch>
        </p:blipFill>
        <p:spPr bwMode="auto">
          <a:xfrm>
            <a:off x="0" y="212993"/>
            <a:ext cx="9144000" cy="664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Arab World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2291" name="Content Placeholder 3" descr="arab wor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700" y="1828800"/>
            <a:ext cx="8161338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Arab Nationalism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Arab unity</a:t>
            </a:r>
          </a:p>
          <a:p>
            <a:pPr lvl="1" eaLnBrk="1" hangingPunct="1"/>
            <a:r>
              <a:rPr lang="en-US" dirty="0" smtClean="0"/>
              <a:t>Pan-Arabism</a:t>
            </a:r>
          </a:p>
          <a:p>
            <a:pPr lvl="1" eaLnBrk="1" hangingPunct="1"/>
            <a:r>
              <a:rPr lang="en-US" dirty="0" smtClean="0"/>
              <a:t>UAR (Egypt and Syria 1958)</a:t>
            </a:r>
          </a:p>
          <a:p>
            <a:pPr eaLnBrk="1" hangingPunct="1"/>
            <a:r>
              <a:rPr lang="en-US" dirty="0" smtClean="0"/>
              <a:t>Leftist, anti-Western</a:t>
            </a:r>
          </a:p>
          <a:p>
            <a:pPr lvl="1" eaLnBrk="1" hangingPunct="1"/>
            <a:r>
              <a:rPr lang="en-US" dirty="0" smtClean="0"/>
              <a:t>support from USSR</a:t>
            </a:r>
          </a:p>
          <a:p>
            <a:pPr lvl="1" eaLnBrk="1" hangingPunct="1"/>
            <a:r>
              <a:rPr lang="en-US" dirty="0" smtClean="0"/>
              <a:t>Ba’ath parties (Syria and Iraq) = dictatorships</a:t>
            </a:r>
          </a:p>
          <a:p>
            <a:pPr lvl="1" eaLnBrk="1" hangingPunct="1"/>
            <a:r>
              <a:rPr lang="en-US" dirty="0" smtClean="0"/>
              <a:t>anti-Israel</a:t>
            </a:r>
          </a:p>
          <a:p>
            <a:pPr lvl="1" eaLnBrk="1" hangingPunct="1"/>
            <a:r>
              <a:rPr lang="en-US" dirty="0" smtClean="0"/>
              <a:t>Anti-imperialism</a:t>
            </a:r>
          </a:p>
          <a:p>
            <a:pPr eaLnBrk="1" hangingPunct="1"/>
            <a:r>
              <a:rPr lang="en-US" dirty="0" smtClean="0"/>
              <a:t>Decline</a:t>
            </a:r>
          </a:p>
          <a:p>
            <a:pPr lvl="1" eaLnBrk="1" hangingPunct="1"/>
            <a:r>
              <a:rPr lang="en-US" dirty="0" smtClean="0"/>
              <a:t>Arab monarchies resist</a:t>
            </a:r>
          </a:p>
          <a:p>
            <a:pPr lvl="2" eaLnBrk="1" hangingPunct="1"/>
            <a:r>
              <a:rPr lang="en-US" dirty="0" smtClean="0"/>
              <a:t>Saudi Arabia, Jordan, Gulf States</a:t>
            </a:r>
          </a:p>
          <a:p>
            <a:pPr lvl="1" eaLnBrk="1" hangingPunct="1"/>
            <a:r>
              <a:rPr lang="en-US" dirty="0" smtClean="0"/>
              <a:t>National rivalries and disputes </a:t>
            </a:r>
          </a:p>
          <a:p>
            <a:pPr lvl="1" eaLnBrk="1" hangingPunct="1"/>
            <a:r>
              <a:rPr lang="en-US" dirty="0" smtClean="0"/>
              <a:t>Six-day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Gamal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Nasser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Content Placeholder 4" descr="nass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57200"/>
            <a:ext cx="2806700" cy="3937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47800"/>
            <a:ext cx="5257800" cy="4724400"/>
          </a:xfrm>
        </p:spPr>
        <p:txBody>
          <a:bodyPr/>
          <a:lstStyle/>
          <a:p>
            <a:pPr eaLnBrk="1" hangingPunct="1"/>
            <a:r>
              <a:rPr lang="en-US" smtClean="0"/>
              <a:t>Egyptian president</a:t>
            </a:r>
          </a:p>
          <a:p>
            <a:pPr eaLnBrk="1" hangingPunct="1"/>
            <a:r>
              <a:rPr lang="en-US" smtClean="0"/>
              <a:t>overthrew monarchy</a:t>
            </a:r>
          </a:p>
          <a:p>
            <a:pPr eaLnBrk="1" hangingPunct="1"/>
            <a:r>
              <a:rPr lang="en-US" smtClean="0"/>
              <a:t>nationalized Suez Canal</a:t>
            </a:r>
          </a:p>
          <a:p>
            <a:pPr lvl="1" eaLnBrk="1" hangingPunct="1"/>
            <a:r>
              <a:rPr lang="en-US" smtClean="0"/>
              <a:t>Suez Crisis 1956</a:t>
            </a:r>
          </a:p>
          <a:p>
            <a:pPr lvl="1" eaLnBrk="1" hangingPunct="1"/>
            <a:r>
              <a:rPr lang="en-US" smtClean="0"/>
              <a:t>becomes Arab hero</a:t>
            </a:r>
          </a:p>
          <a:p>
            <a:pPr eaLnBrk="1" hangingPunct="1"/>
            <a:r>
              <a:rPr lang="en-US" smtClean="0"/>
              <a:t>built Aswan Dam</a:t>
            </a:r>
          </a:p>
          <a:p>
            <a:pPr eaLnBrk="1" hangingPunct="1"/>
            <a:r>
              <a:rPr lang="en-US" smtClean="0"/>
              <a:t>discredited after six-day war</a:t>
            </a:r>
          </a:p>
          <a:p>
            <a:pPr eaLnBrk="1" hangingPunct="1"/>
            <a:r>
              <a:rPr lang="en-US" smtClean="0"/>
              <a:t>Dies</a:t>
            </a:r>
          </a:p>
          <a:p>
            <a:pPr lvl="1" eaLnBrk="1" hangingPunct="1"/>
            <a:r>
              <a:rPr lang="en-US" smtClean="0"/>
              <a:t>Succeeded by Anwar Sadat</a:t>
            </a:r>
          </a:p>
          <a:p>
            <a:pPr lvl="2" eaLnBrk="1" hangingPunct="1"/>
            <a:r>
              <a:rPr lang="en-US" smtClean="0"/>
              <a:t>Assassinated for peace w/Israel</a:t>
            </a:r>
          </a:p>
        </p:txBody>
      </p:sp>
      <p:pic>
        <p:nvPicPr>
          <p:cNvPr id="6" name="Picture 5" descr="camp dav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83038"/>
            <a:ext cx="322897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738652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Islamic Fundamentalism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041775" cy="639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Ayatollah Khomeini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1066800"/>
            <a:ext cx="4192588" cy="5562600"/>
          </a:xfrm>
        </p:spPr>
        <p:txBody>
          <a:bodyPr/>
          <a:lstStyle/>
          <a:p>
            <a:pPr eaLnBrk="1" hangingPunct="1"/>
            <a:r>
              <a:rPr lang="en-US" sz="2800" smtClean="0"/>
              <a:t>base laws on shari’ah</a:t>
            </a:r>
          </a:p>
          <a:p>
            <a:pPr eaLnBrk="1" hangingPunct="1"/>
            <a:r>
              <a:rPr lang="en-US" sz="2800" smtClean="0"/>
              <a:t>Muslim Brotherhood</a:t>
            </a:r>
          </a:p>
          <a:p>
            <a:pPr lvl="1" eaLnBrk="1" hangingPunct="1"/>
            <a:r>
              <a:rPr lang="en-US" sz="2400" smtClean="0"/>
              <a:t>1920s Egypt</a:t>
            </a:r>
          </a:p>
          <a:p>
            <a:pPr eaLnBrk="1" hangingPunct="1"/>
            <a:r>
              <a:rPr lang="en-US" sz="2800" smtClean="0"/>
              <a:t>Saudi Arabia</a:t>
            </a:r>
          </a:p>
          <a:p>
            <a:pPr lvl="1" eaLnBrk="1" hangingPunct="1"/>
            <a:r>
              <a:rPr lang="en-US" sz="2400" smtClean="0"/>
              <a:t>Wahhabism</a:t>
            </a:r>
          </a:p>
          <a:p>
            <a:pPr eaLnBrk="1" hangingPunct="1"/>
            <a:r>
              <a:rPr lang="en-US" sz="2800" smtClean="0"/>
              <a:t>Anti-western</a:t>
            </a:r>
          </a:p>
          <a:p>
            <a:pPr lvl="1" eaLnBrk="1" hangingPunct="1"/>
            <a:r>
              <a:rPr lang="en-US" sz="2400" smtClean="0"/>
              <a:t>“Secular and decadent”</a:t>
            </a:r>
          </a:p>
          <a:p>
            <a:pPr lvl="1" eaLnBrk="1" hangingPunct="1"/>
            <a:r>
              <a:rPr lang="en-US" sz="2400" smtClean="0"/>
              <a:t>Iranian Rev. of 1979</a:t>
            </a:r>
          </a:p>
          <a:p>
            <a:pPr eaLnBrk="1" hangingPunct="1"/>
            <a:r>
              <a:rPr lang="en-US" sz="2800" smtClean="0"/>
              <a:t>Anti-communist</a:t>
            </a:r>
          </a:p>
          <a:p>
            <a:pPr lvl="1" eaLnBrk="1" hangingPunct="1"/>
            <a:r>
              <a:rPr lang="en-US" sz="2400" smtClean="0"/>
              <a:t>Afghanistan</a:t>
            </a:r>
          </a:p>
          <a:p>
            <a:pPr lvl="2" eaLnBrk="1" hangingPunct="1"/>
            <a:r>
              <a:rPr lang="en-US" sz="2400" smtClean="0"/>
              <a:t>Mujahideen vs. USSR</a:t>
            </a:r>
          </a:p>
          <a:p>
            <a:pPr lvl="2" eaLnBrk="1" hangingPunct="1"/>
            <a:r>
              <a:rPr lang="en-US" sz="2400" smtClean="0"/>
              <a:t>Taliban</a:t>
            </a:r>
          </a:p>
          <a:p>
            <a:pPr lvl="2" eaLnBrk="1" hangingPunct="1"/>
            <a:r>
              <a:rPr lang="en-US" sz="2400" smtClean="0"/>
              <a:t>Osama Bin Laden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" name="Content Placeholder 4" descr="ayatollah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752600"/>
            <a:ext cx="3822700" cy="4681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 Spring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pro-democracy uprisings currently sweeping the Middle East and North Africa</a:t>
            </a:r>
          </a:p>
          <a:p>
            <a:r>
              <a:rPr lang="en-US" dirty="0" smtClean="0"/>
              <a:t>Led to the toppling of many authoritarian regimes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literacy rates</a:t>
            </a:r>
          </a:p>
          <a:p>
            <a:r>
              <a:rPr lang="en-US" dirty="0" smtClean="0"/>
              <a:t>Calls for democracy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Poor economies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7" name="Content Placeholder 3" descr="middle east north afric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" y="762000"/>
            <a:ext cx="9051925" cy="558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1481</TotalTime>
  <Words>241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Foundry</vt:lpstr>
      <vt:lpstr>Modern Middle East</vt:lpstr>
      <vt:lpstr>Reactions to Western Influences</vt:lpstr>
      <vt:lpstr>the Arab World</vt:lpstr>
      <vt:lpstr>Arab Nationalism</vt:lpstr>
      <vt:lpstr>Gamal Nasser</vt:lpstr>
      <vt:lpstr>Islamic Fundamentalism</vt:lpstr>
      <vt:lpstr>Arab Spring</vt:lpstr>
      <vt:lpstr>Causes</vt:lpstr>
      <vt:lpstr>Slide 9</vt:lpstr>
      <vt:lpstr>Iran</vt:lpstr>
      <vt:lpstr>Green Revolution = 2009 Election results are disputed</vt:lpstr>
      <vt:lpstr>Slide 12</vt:lpstr>
      <vt:lpstr>Characteristics of the Revolutions</vt:lpstr>
      <vt:lpstr>Slide 14</vt:lpstr>
      <vt:lpstr>Egypt</vt:lpstr>
      <vt:lpstr>Slide 16</vt:lpstr>
      <vt:lpstr>Libya</vt:lpstr>
      <vt:lpstr>Lockerbie Bombing (Pan Am 103)</vt:lpstr>
      <vt:lpstr>Slide 19</vt:lpstr>
      <vt:lpstr>Slide 20</vt:lpstr>
      <vt:lpstr>Syria</vt:lpstr>
      <vt:lpstr>What is currently happening…</vt:lpstr>
      <vt:lpstr>Slide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Middle East</dc:title>
  <dc:creator>Owner</dc:creator>
  <cp:lastModifiedBy>Jerry</cp:lastModifiedBy>
  <cp:revision>8</cp:revision>
  <dcterms:created xsi:type="dcterms:W3CDTF">2011-04-08T00:48:14Z</dcterms:created>
  <dcterms:modified xsi:type="dcterms:W3CDTF">2013-05-08T14:58:13Z</dcterms:modified>
</cp:coreProperties>
</file>